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6"/>
  </p:notesMasterIdLst>
  <p:handoutMasterIdLst>
    <p:handoutMasterId r:id="rId17"/>
  </p:handoutMasterIdLst>
  <p:sldIdLst>
    <p:sldId id="256" r:id="rId2"/>
    <p:sldId id="2443" r:id="rId3"/>
    <p:sldId id="2444" r:id="rId4"/>
    <p:sldId id="370" r:id="rId5"/>
    <p:sldId id="353" r:id="rId6"/>
    <p:sldId id="2439" r:id="rId7"/>
    <p:sldId id="371" r:id="rId8"/>
    <p:sldId id="2440" r:id="rId9"/>
    <p:sldId id="2441" r:id="rId10"/>
    <p:sldId id="365" r:id="rId11"/>
    <p:sldId id="262" r:id="rId12"/>
    <p:sldId id="2432" r:id="rId13"/>
    <p:sldId id="2445" r:id="rId14"/>
    <p:sldId id="243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1" autoAdjust="0"/>
    <p:restoredTop sz="94660"/>
  </p:normalViewPr>
  <p:slideViewPr>
    <p:cSldViewPr snapToGrid="0" showGuides="1">
      <p:cViewPr varScale="1">
        <p:scale>
          <a:sx n="85" d="100"/>
          <a:sy n="85" d="100"/>
        </p:scale>
        <p:origin x="48"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1" d="100"/>
          <a:sy n="71" d="100"/>
        </p:scale>
        <p:origin x="3222"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smtClean="0"/>
              <a:t>Transgression</a:t>
            </a:r>
            <a:r>
              <a:rPr lang="en-US" baseline="0" dirty="0" smtClean="0"/>
              <a:t> from manual storage to databases over the last 5 years</a:t>
            </a:r>
            <a:endParaRPr lang="en-US" dirty="0"/>
          </a:p>
        </c:rich>
      </c:tx>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Лист1!$B$1</c:f>
              <c:strCache>
                <c:ptCount val="1"/>
                <c:pt idx="0">
                  <c:v>Companies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Pt>
            <c:idx val="0"/>
            <c:marker>
              <c:symbol val="none"/>
            </c:marker>
            <c:bubble3D val="0"/>
            <c:extLst>
              <c:ext xmlns:c16="http://schemas.microsoft.com/office/drawing/2014/chart" uri="{C3380CC4-5D6E-409C-BE32-E72D297353CC}">
                <c16:uniqueId val="{00000001-A3A2-4DE0-8664-F0E576FF22DB}"/>
              </c:ext>
            </c:extLst>
          </c:dPt>
          <c:dPt>
            <c:idx val="1"/>
            <c:marker>
              <c:symbol val="none"/>
            </c:marker>
            <c:bubble3D val="0"/>
            <c:extLst>
              <c:ext xmlns:c16="http://schemas.microsoft.com/office/drawing/2014/chart" uri="{C3380CC4-5D6E-409C-BE32-E72D297353CC}">
                <c16:uniqueId val="{00000003-A3A2-4DE0-8664-F0E576FF22DB}"/>
              </c:ext>
            </c:extLst>
          </c:dPt>
          <c:dPt>
            <c:idx val="2"/>
            <c:marker>
              <c:symbol val="none"/>
            </c:marker>
            <c:bubble3D val="0"/>
            <c:extLst>
              <c:ext xmlns:c16="http://schemas.microsoft.com/office/drawing/2014/chart" uri="{C3380CC4-5D6E-409C-BE32-E72D297353CC}">
                <c16:uniqueId val="{00000005-A3A2-4DE0-8664-F0E576FF22DB}"/>
              </c:ext>
            </c:extLst>
          </c:dPt>
          <c:dPt>
            <c:idx val="3"/>
            <c:marker>
              <c:symbol val="none"/>
            </c:marker>
            <c:bubble3D val="0"/>
            <c:extLst>
              <c:ext xmlns:c16="http://schemas.microsoft.com/office/drawing/2014/chart" uri="{C3380CC4-5D6E-409C-BE32-E72D297353CC}">
                <c16:uniqueId val="{00000007-A3A2-4DE0-8664-F0E576FF22DB}"/>
              </c:ext>
            </c:extLst>
          </c:dPt>
          <c:dPt>
            <c:idx val="4"/>
            <c:marker>
              <c:symbol val="none"/>
            </c:marker>
            <c:bubble3D val="0"/>
            <c:extLst>
              <c:ext xmlns:c16="http://schemas.microsoft.com/office/drawing/2014/chart" uri="{C3380CC4-5D6E-409C-BE32-E72D297353CC}">
                <c16:uniqueId val="{00000009-A3A2-4DE0-8664-F0E576FF22D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numRef>
              <c:f>Лист1!$A$2:$A$6</c:f>
              <c:numCache>
                <c:formatCode>General</c:formatCode>
                <c:ptCount val="5"/>
                <c:pt idx="0">
                  <c:v>2014</c:v>
                </c:pt>
                <c:pt idx="1">
                  <c:v>2015</c:v>
                </c:pt>
                <c:pt idx="2">
                  <c:v>2016</c:v>
                </c:pt>
                <c:pt idx="3">
                  <c:v>2017</c:v>
                </c:pt>
                <c:pt idx="4">
                  <c:v>2018</c:v>
                </c:pt>
              </c:numCache>
            </c:numRef>
          </c:cat>
          <c:val>
            <c:numRef>
              <c:f>Лист1!$B$2:$B$6</c:f>
              <c:numCache>
                <c:formatCode>General</c:formatCode>
                <c:ptCount val="5"/>
                <c:pt idx="0">
                  <c:v>10000</c:v>
                </c:pt>
                <c:pt idx="1">
                  <c:v>17000</c:v>
                </c:pt>
                <c:pt idx="2">
                  <c:v>21000</c:v>
                </c:pt>
                <c:pt idx="3">
                  <c:v>34000</c:v>
                </c:pt>
                <c:pt idx="4">
                  <c:v>39400</c:v>
                </c:pt>
              </c:numCache>
            </c:numRef>
          </c:val>
          <c:smooth val="0"/>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smooth val="0"/>
        <c:axId val="583991344"/>
        <c:axId val="583992328"/>
      </c:lineChart>
      <c:catAx>
        <c:axId val="583991344"/>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83992328"/>
        <c:crosses val="autoZero"/>
        <c:auto val="1"/>
        <c:lblAlgn val="ctr"/>
        <c:lblOffset val="100"/>
        <c:noMultiLvlLbl val="0"/>
      </c:catAx>
      <c:valAx>
        <c:axId val="58399232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8399134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6/27/2019</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6/27/2019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104207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51779"/>
          </a:xfrm>
        </p:spPr>
        <p:txBody>
          <a:bodyPr/>
          <a:lstStyle/>
          <a:p>
            <a:r>
              <a:rPr lang="en-US" b="1" dirty="0" smtClean="0"/>
              <a:t>Advantages of using application software to help perform data analysis to improve business processing:</a:t>
            </a:r>
          </a:p>
          <a:p>
            <a:pPr marL="171450" indent="-171450">
              <a:buFont typeface="Arial" panose="020B0604020202020204" pitchFamily="34" charset="0"/>
              <a:buChar char="•"/>
            </a:pPr>
            <a:r>
              <a:rPr lang="en-US" u="sng" dirty="0"/>
              <a:t>Proactivity and anticipating needs</a:t>
            </a:r>
            <a:r>
              <a:rPr lang="en-US" dirty="0"/>
              <a:t>: By sharing data with businesses, customers expect companies to know them, form relevant interactions, and provide a seamless experience across all touch points. </a:t>
            </a:r>
            <a:endParaRPr lang="en-US" dirty="0" smtClean="0"/>
          </a:p>
          <a:p>
            <a:pPr marL="171450" indent="-171450">
              <a:buFont typeface="Arial" panose="020B0604020202020204" pitchFamily="34" charset="0"/>
              <a:buChar char="•"/>
            </a:pPr>
            <a:r>
              <a:rPr lang="en-US" u="sng" dirty="0"/>
              <a:t>Delivering relevant products</a:t>
            </a:r>
            <a:r>
              <a:rPr lang="en-US" dirty="0"/>
              <a:t>: Effective data collation, combined with analytics, helps companies stay competitive when demand changes or new technology is developed</a:t>
            </a:r>
            <a:r>
              <a:rPr lang="en-US" dirty="0" smtClean="0"/>
              <a:t>.</a:t>
            </a:r>
          </a:p>
          <a:p>
            <a:pPr marL="171450" indent="-171450">
              <a:buFont typeface="Arial" panose="020B0604020202020204" pitchFamily="34" charset="0"/>
              <a:buChar char="•"/>
            </a:pPr>
            <a:r>
              <a:rPr lang="en-US" u="sng" dirty="0" smtClean="0"/>
              <a:t>Personalization </a:t>
            </a:r>
            <a:r>
              <a:rPr lang="en-US" u="sng" dirty="0"/>
              <a:t>and service</a:t>
            </a:r>
            <a:r>
              <a:rPr lang="en-US" dirty="0"/>
              <a:t>: Companies need to be extremely responsive to cope with the volatility created by customers engaging via digital technologies today. </a:t>
            </a:r>
            <a:endParaRPr lang="en-US" dirty="0" smtClean="0"/>
          </a:p>
          <a:p>
            <a:pPr marL="171450" indent="-171450">
              <a:buFont typeface="Arial" panose="020B0604020202020204" pitchFamily="34" charset="0"/>
              <a:buChar char="•"/>
            </a:pPr>
            <a:r>
              <a:rPr lang="en-US" u="sng" dirty="0" smtClean="0"/>
              <a:t>Optimizing </a:t>
            </a:r>
            <a:r>
              <a:rPr lang="en-US" u="sng" dirty="0"/>
              <a:t>and improving operational efficiency</a:t>
            </a:r>
            <a:r>
              <a:rPr lang="en-US" dirty="0"/>
              <a:t>: Applying analytics for designing and controlling the process, and </a:t>
            </a:r>
            <a:r>
              <a:rPr lang="en-US" dirty="0" smtClean="0"/>
              <a:t>optimizing </a:t>
            </a:r>
            <a:r>
              <a:rPr lang="en-US" dirty="0"/>
              <a:t>business operations ensures efficiency and effectiveness to fulfil customer expectations and achieve operational excellence. </a:t>
            </a:r>
            <a:endParaRPr lang="en-US" dirty="0" smtClean="0"/>
          </a:p>
          <a:p>
            <a:pPr marL="171450" indent="-171450">
              <a:buFont typeface="Arial" panose="020B0604020202020204" pitchFamily="34" charset="0"/>
              <a:buChar char="•"/>
            </a:pPr>
            <a:r>
              <a:rPr lang="en-US" u="sng" dirty="0"/>
              <a:t>Mitigating risk and fraud:</a:t>
            </a:r>
            <a:r>
              <a:rPr lang="en-US" dirty="0"/>
              <a:t> Security and fraud analytics aims to protect all physical, financial, and intellectual assets from misuse by internal and external threats. </a:t>
            </a:r>
            <a:endParaRPr lang="en-US" dirty="0" smtClean="0"/>
          </a:p>
          <a:p>
            <a:pPr marL="171450" indent="-171450">
              <a:buFont typeface="Arial" panose="020B0604020202020204" pitchFamily="34" charset="0"/>
              <a:buChar char="•"/>
            </a:pPr>
            <a:endParaRPr lang="en-US" dirty="0"/>
          </a:p>
          <a:p>
            <a:r>
              <a:rPr lang="en-US" dirty="0"/>
              <a:t>The ability to use data to better understand the customer journey is imperative to creating an optimal customer experience. </a:t>
            </a:r>
            <a:endParaRPr lang="en-US" dirty="0" smtClean="0"/>
          </a:p>
          <a:p>
            <a:r>
              <a:rPr lang="en-US" dirty="0" smtClean="0"/>
              <a:t>With </a:t>
            </a:r>
            <a:r>
              <a:rPr lang="en-US" dirty="0"/>
              <a:t>the </a:t>
            </a:r>
            <a:r>
              <a:rPr lang="en-US" dirty="0" smtClean="0"/>
              <a:t>software </a:t>
            </a:r>
            <a:r>
              <a:rPr lang="en-US" dirty="0"/>
              <a:t>in place, it is now possible to unlock the full potential </a:t>
            </a:r>
            <a:r>
              <a:rPr lang="en-US" dirty="0" smtClean="0"/>
              <a:t>of </a:t>
            </a:r>
            <a:r>
              <a:rPr lang="en-US" dirty="0"/>
              <a:t>data for beneficial business outcomes.</a:t>
            </a:r>
          </a:p>
        </p:txBody>
      </p:sp>
      <p:sp>
        <p:nvSpPr>
          <p:cNvPr id="4" name="Slide Number Placeholder 3"/>
          <p:cNvSpPr>
            <a:spLocks noGrp="1"/>
          </p:cNvSpPr>
          <p:nvPr>
            <p:ph type="sldNum" sz="quarter" idx="10"/>
          </p:nvPr>
        </p:nvSpPr>
        <p:spPr/>
        <p:txBody>
          <a:bodyPr/>
          <a:lstStyle/>
          <a:p>
            <a:fld id="{1560C251-82B7-4253-A774-38D73C276BCE}" type="slidenum">
              <a:rPr lang="en-US" smtClean="0"/>
              <a:t>11</a:t>
            </a:fld>
            <a:endParaRPr lang="en-US" dirty="0"/>
          </a:p>
        </p:txBody>
      </p:sp>
    </p:spTree>
    <p:extLst>
      <p:ext uri="{BB962C8B-B14F-4D97-AF65-F5344CB8AC3E}">
        <p14:creationId xmlns:p14="http://schemas.microsoft.com/office/powerpoint/2010/main" val="305783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Advantages of using a DBMS:</a:t>
            </a:r>
          </a:p>
          <a:p>
            <a:pPr marL="171450" indent="-171450">
              <a:buFont typeface="Arial" panose="020B0604020202020204" pitchFamily="34" charset="0"/>
              <a:buChar char="•"/>
            </a:pPr>
            <a:r>
              <a:rPr lang="en-US" dirty="0" smtClean="0"/>
              <a:t>The </a:t>
            </a:r>
            <a:r>
              <a:rPr lang="en-US" dirty="0"/>
              <a:t>file system provides less security while DBMS provide more security</a:t>
            </a:r>
            <a:r>
              <a:rPr lang="en-US" dirty="0" smtClean="0"/>
              <a:t>.</a:t>
            </a:r>
            <a:endParaRPr lang="en-US" dirty="0"/>
          </a:p>
          <a:p>
            <a:pPr marL="171450" indent="-171450">
              <a:buFont typeface="Arial" panose="020B0604020202020204" pitchFamily="34" charset="0"/>
              <a:buChar char="•"/>
            </a:pPr>
            <a:r>
              <a:rPr lang="en-US" dirty="0" smtClean="0"/>
              <a:t>The </a:t>
            </a:r>
            <a:r>
              <a:rPr lang="en-US" dirty="0"/>
              <a:t>file system are not suitable to store large amount of data ,but DBMS are suitable to handle large amount of data</a:t>
            </a:r>
            <a:r>
              <a:rPr lang="en-US" dirty="0" smtClean="0"/>
              <a:t>.</a:t>
            </a:r>
            <a:endParaRPr lang="en-US" dirty="0"/>
          </a:p>
          <a:p>
            <a:pPr marL="171450" indent="-171450">
              <a:buFont typeface="Arial" panose="020B0604020202020204" pitchFamily="34" charset="0"/>
              <a:buChar char="•"/>
            </a:pPr>
            <a:r>
              <a:rPr lang="en-US" dirty="0" smtClean="0"/>
              <a:t>File </a:t>
            </a:r>
            <a:r>
              <a:rPr lang="en-US" dirty="0"/>
              <a:t>system not provide relationship between record using primary key and foreign key constraint as like in DBMS</a:t>
            </a:r>
            <a:r>
              <a:rPr lang="en-US" dirty="0" smtClean="0"/>
              <a:t>.</a:t>
            </a:r>
            <a:endParaRPr lang="en-US" dirty="0"/>
          </a:p>
          <a:p>
            <a:pPr marL="171450" indent="-171450">
              <a:buFont typeface="Arial" panose="020B0604020202020204" pitchFamily="34" charset="0"/>
              <a:buChar char="•"/>
            </a:pPr>
            <a:r>
              <a:rPr lang="en-US" dirty="0" smtClean="0"/>
              <a:t>Duplication </a:t>
            </a:r>
            <a:r>
              <a:rPr lang="en-US" dirty="0"/>
              <a:t>of data is allowed in file system while DBMS avoid duplication of data</a:t>
            </a:r>
            <a:r>
              <a:rPr lang="en-US" dirty="0" smtClean="0"/>
              <a:t>.</a:t>
            </a:r>
            <a:endParaRPr lang="en-US" dirty="0"/>
          </a:p>
          <a:p>
            <a:pPr marL="171450" indent="-171450">
              <a:buFont typeface="Arial" panose="020B0604020202020204" pitchFamily="34" charset="0"/>
              <a:buChar char="•"/>
            </a:pPr>
            <a:r>
              <a:rPr lang="en-US" dirty="0" smtClean="0"/>
              <a:t>In </a:t>
            </a:r>
            <a:r>
              <a:rPr lang="en-US" dirty="0"/>
              <a:t>small scale application like we can use file system while in medium and large scale application we use </a:t>
            </a:r>
            <a:r>
              <a:rPr lang="en-US" dirty="0" smtClean="0"/>
              <a:t>DBMS.</a:t>
            </a:r>
          </a:p>
          <a:p>
            <a:pPr marL="171450" indent="-171450">
              <a:buFont typeface="Arial" panose="020B0604020202020204" pitchFamily="34" charset="0"/>
              <a:buChar char="•"/>
            </a:pPr>
            <a:endParaRPr lang="en-US" dirty="0"/>
          </a:p>
          <a:p>
            <a:r>
              <a:rPr lang="en-US" dirty="0"/>
              <a:t>DBMSs include MySQL, </a:t>
            </a:r>
            <a:r>
              <a:rPr lang="en-US" dirty="0" smtClean="0"/>
              <a:t>PostgreSQL, Microsoft </a:t>
            </a:r>
            <a:r>
              <a:rPr lang="en-US" dirty="0"/>
              <a:t>SQL Server, Oracle, Sybase and IBM DB2</a:t>
            </a:r>
            <a:r>
              <a:rPr lang="en-US" dirty="0" smtClean="0"/>
              <a:t>.</a:t>
            </a:r>
            <a:endParaRPr lang="en-US" dirty="0"/>
          </a:p>
          <a:p>
            <a:r>
              <a:rPr lang="en-US" dirty="0"/>
              <a:t>Sometimes a DBMS is loosely referred to as a database</a:t>
            </a:r>
            <a:r>
              <a:rPr lang="en-US" dirty="0" smtClean="0"/>
              <a:t>.</a:t>
            </a:r>
          </a:p>
          <a:p>
            <a:endParaRPr lang="en-US" dirty="0"/>
          </a:p>
          <a:p>
            <a:r>
              <a:rPr lang="en-US" dirty="0" smtClean="0"/>
              <a:t>Relational DBMS </a:t>
            </a:r>
            <a:r>
              <a:rPr lang="en-US" dirty="0"/>
              <a:t>is the basis for SQL, and for all modern database systems like MS SQL Server, IBM DB2, Oracle, MySQL, and Microsoft Access.</a:t>
            </a:r>
          </a:p>
        </p:txBody>
      </p:sp>
      <p:sp>
        <p:nvSpPr>
          <p:cNvPr id="4" name="Slide Number Placeholder 3"/>
          <p:cNvSpPr>
            <a:spLocks noGrp="1"/>
          </p:cNvSpPr>
          <p:nvPr>
            <p:ph type="sldNum" sz="quarter" idx="10"/>
          </p:nvPr>
        </p:nvSpPr>
        <p:spPr/>
        <p:txBody>
          <a:bodyPr/>
          <a:lstStyle/>
          <a:p>
            <a:fld id="{1560C251-82B7-4253-A774-38D73C276BCE}" type="slidenum">
              <a:rPr lang="en-US" smtClean="0"/>
              <a:t>12</a:t>
            </a:fld>
            <a:endParaRPr lang="en-US" dirty="0"/>
          </a:p>
        </p:txBody>
      </p:sp>
    </p:spTree>
    <p:extLst>
      <p:ext uri="{BB962C8B-B14F-4D97-AF65-F5344CB8AC3E}">
        <p14:creationId xmlns:p14="http://schemas.microsoft.com/office/powerpoint/2010/main" val="809293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36D9429-67C4-4688-B497-2D10480057F2}" type="slidenum">
              <a:rPr lang="en-US" smtClean="0"/>
              <a:t>13</a:t>
            </a:fld>
            <a:endParaRPr lang="en-US" dirty="0"/>
          </a:p>
        </p:txBody>
      </p:sp>
      <p:sp>
        <p:nvSpPr>
          <p:cNvPr id="3" name="TextBox 2"/>
          <p:cNvSpPr txBox="1"/>
          <p:nvPr/>
        </p:nvSpPr>
        <p:spPr>
          <a:xfrm>
            <a:off x="685800" y="4531659"/>
            <a:ext cx="5486400" cy="4185761"/>
          </a:xfrm>
          <a:prstGeom prst="rect">
            <a:avLst/>
          </a:prstGeom>
          <a:noFill/>
        </p:spPr>
        <p:txBody>
          <a:bodyPr wrap="square" rtlCol="0">
            <a:spAutoFit/>
          </a:bodyPr>
          <a:lstStyle/>
          <a:p>
            <a:r>
              <a:rPr lang="en-US" sz="1400" u="sng" dirty="0" smtClean="0"/>
              <a:t>Advantages of using spreadsheet software</a:t>
            </a:r>
            <a:r>
              <a:rPr lang="en-US" sz="1400" dirty="0" smtClean="0"/>
              <a:t>:</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b="1" dirty="0" smtClean="0"/>
              <a:t>Organizing Data</a:t>
            </a:r>
            <a:r>
              <a:rPr lang="en-US" sz="1400" dirty="0" smtClean="0"/>
              <a:t>: Spreadsheets </a:t>
            </a:r>
            <a:r>
              <a:rPr lang="en-US" sz="1400" dirty="0"/>
              <a:t>are frequently the go to tool for collecting and organizing data, which is among the simplest of its uses. Information can easily be placed in neat columns and rows and then sorted by information type</a:t>
            </a:r>
            <a:r>
              <a:rPr lang="en-US" sz="1400" dirty="0" smtClean="0"/>
              <a:t>.</a:t>
            </a:r>
          </a:p>
          <a:p>
            <a:pPr marL="285750" indent="-285750">
              <a:buFont typeface="Arial" panose="020B0604020202020204" pitchFamily="34" charset="0"/>
              <a:buChar char="•"/>
            </a:pPr>
            <a:r>
              <a:rPr lang="en-US" sz="1400" b="1" dirty="0"/>
              <a:t>Streamlines </a:t>
            </a:r>
            <a:r>
              <a:rPr lang="en-US" sz="1400" b="1" dirty="0" smtClean="0"/>
              <a:t>Calculations: </a:t>
            </a:r>
            <a:r>
              <a:rPr lang="en-US" sz="1400" dirty="0" smtClean="0"/>
              <a:t>No </a:t>
            </a:r>
            <a:r>
              <a:rPr lang="en-US" sz="1400" dirty="0"/>
              <a:t>one likes to spend all their time at work doing repetitive calculations. The great appeal of spreadsheets is that the program does all the math for the user</a:t>
            </a:r>
            <a:r>
              <a:rPr lang="en-US" sz="1400" dirty="0" smtClean="0"/>
              <a:t>.</a:t>
            </a:r>
          </a:p>
          <a:p>
            <a:endParaRPr lang="en-US" sz="1400" dirty="0" smtClean="0"/>
          </a:p>
          <a:p>
            <a:r>
              <a:rPr lang="en-US" sz="1400" u="sng" dirty="0" smtClean="0"/>
              <a:t>Disadvantages of using spreadsheet software</a:t>
            </a:r>
            <a:r>
              <a:rPr lang="en-US" sz="1400" dirty="0" smtClean="0"/>
              <a:t>:</a:t>
            </a:r>
          </a:p>
          <a:p>
            <a:endParaRPr lang="en-US" sz="1400" dirty="0"/>
          </a:p>
          <a:p>
            <a:pPr marL="285750" indent="-285750">
              <a:buFont typeface="Arial" panose="020B0604020202020204" pitchFamily="34" charset="0"/>
              <a:buChar char="•"/>
            </a:pPr>
            <a:r>
              <a:rPr lang="en-US" sz="1400" b="1" dirty="0"/>
              <a:t>User </a:t>
            </a:r>
            <a:r>
              <a:rPr lang="en-US" sz="1400" b="1" dirty="0" smtClean="0"/>
              <a:t>Bias: </a:t>
            </a:r>
            <a:r>
              <a:rPr lang="en-US" sz="1400" dirty="0" smtClean="0"/>
              <a:t>only </a:t>
            </a:r>
            <a:r>
              <a:rPr lang="en-US" sz="1400" dirty="0"/>
              <a:t>the information that the user chooses for analysis is included in these presentations, and therefore, other pertinent information that may influence decision making might be excluded, unintentionally. </a:t>
            </a:r>
            <a:endParaRPr lang="en-US" sz="1400" dirty="0" smtClean="0"/>
          </a:p>
          <a:p>
            <a:pPr marL="285750" indent="-285750">
              <a:buFont typeface="Arial" panose="020B0604020202020204" pitchFamily="34" charset="0"/>
              <a:buChar char="•"/>
            </a:pPr>
            <a:r>
              <a:rPr lang="en-US" sz="1400" b="1" dirty="0" smtClean="0"/>
              <a:t>Lack </a:t>
            </a:r>
            <a:r>
              <a:rPr lang="en-US" sz="1400" b="1" dirty="0"/>
              <a:t>of </a:t>
            </a:r>
            <a:r>
              <a:rPr lang="en-US" sz="1400" b="1" dirty="0" smtClean="0"/>
              <a:t>Security: </a:t>
            </a:r>
            <a:r>
              <a:rPr lang="en-US" sz="1400" dirty="0" smtClean="0"/>
              <a:t>Another </a:t>
            </a:r>
            <a:r>
              <a:rPr lang="en-US" sz="1400" dirty="0"/>
              <a:t>spreadsheet disadvantage is the lack of security for your files. </a:t>
            </a:r>
            <a:endParaRPr lang="en-US" sz="1400" dirty="0" smtClean="0"/>
          </a:p>
          <a:p>
            <a:endParaRPr lang="en-US" sz="1400" dirty="0"/>
          </a:p>
        </p:txBody>
      </p:sp>
    </p:spTree>
    <p:extLst>
      <p:ext uri="{BB962C8B-B14F-4D97-AF65-F5344CB8AC3E}">
        <p14:creationId xmlns:p14="http://schemas.microsoft.com/office/powerpoint/2010/main" val="220736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b="1" dirty="0" smtClean="0"/>
              <a:t>Importance of BI:</a:t>
            </a:r>
          </a:p>
          <a:p>
            <a:pPr algn="ctr"/>
            <a:endParaRPr lang="en-US" b="1" dirty="0" smtClean="0"/>
          </a:p>
          <a:p>
            <a:r>
              <a:rPr lang="en-US" dirty="0" smtClean="0"/>
              <a:t>BI systems </a:t>
            </a:r>
            <a:r>
              <a:rPr lang="en-US" dirty="0"/>
              <a:t>provide historical, current, and predictive views of business operations, most often using data that has been gathered into a data warehouse or a data mart and occasionally working from operational data. </a:t>
            </a:r>
            <a:endParaRPr lang="en-US" dirty="0" smtClean="0"/>
          </a:p>
          <a:p>
            <a:endParaRPr lang="en-US" dirty="0"/>
          </a:p>
          <a:p>
            <a:r>
              <a:rPr lang="en-US" dirty="0" smtClean="0"/>
              <a:t>Software </a:t>
            </a:r>
            <a:r>
              <a:rPr lang="en-US" dirty="0"/>
              <a:t>elements support reporting, interactive “slice-and-dice” pivot-table analyses, visualization, and statistical data mining. </a:t>
            </a:r>
            <a:endParaRPr lang="en-US" dirty="0" smtClean="0"/>
          </a:p>
          <a:p>
            <a:endParaRPr lang="en-US" dirty="0"/>
          </a:p>
          <a:p>
            <a:r>
              <a:rPr lang="en-US" dirty="0" smtClean="0"/>
              <a:t>Applications </a:t>
            </a:r>
            <a:r>
              <a:rPr lang="en-US" dirty="0"/>
              <a:t>tackle sales, production, financial, and many other sources of business data for purposes that include business performance management. </a:t>
            </a:r>
            <a:endParaRPr lang="en-US" dirty="0" smtClean="0"/>
          </a:p>
          <a:p>
            <a:endParaRPr lang="en-US" dirty="0"/>
          </a:p>
          <a:p>
            <a:r>
              <a:rPr lang="en-US" dirty="0" smtClean="0"/>
              <a:t>Information </a:t>
            </a:r>
            <a:r>
              <a:rPr lang="en-US" dirty="0"/>
              <a:t>is often gathered about other companies in the same industry which is known as benchmarking.</a:t>
            </a:r>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147076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2770623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multiple types of application software like word processors, text editors, presentation, database management systems, spreadsheet, data analytics etc.</a:t>
            </a:r>
          </a:p>
          <a:p>
            <a:endParaRPr lang="en-US" dirty="0"/>
          </a:p>
          <a:p>
            <a:r>
              <a:rPr lang="en-US" dirty="0" smtClean="0"/>
              <a:t>The specialization of application software is categorized under these types of application software.</a:t>
            </a:r>
          </a:p>
          <a:p>
            <a:endParaRPr lang="en-US" dirty="0" smtClean="0"/>
          </a:p>
          <a:p>
            <a:r>
              <a:rPr lang="en-US" dirty="0" smtClean="0"/>
              <a:t>Each type provides robust, streamlined and easy to use controls to achieve tasks, the more you learn about them the more you will be capable of doing with them.</a:t>
            </a:r>
          </a:p>
          <a:p>
            <a:endParaRPr lang="en-US" dirty="0" smtClean="0"/>
          </a:p>
          <a:p>
            <a:r>
              <a:rPr lang="en-US" dirty="0" smtClean="0"/>
              <a:t>There is nothing you can’t do with an application software specialized for some task, you just have to learn how to do it.</a:t>
            </a:r>
          </a:p>
          <a:p>
            <a:endParaRPr lang="en-US" dirty="0"/>
          </a:p>
          <a:p>
            <a:endParaRPr lang="en-US" dirty="0" smtClean="0"/>
          </a:p>
        </p:txBody>
      </p:sp>
      <p:sp>
        <p:nvSpPr>
          <p:cNvPr id="4" name="Slide Number Placeholder 3"/>
          <p:cNvSpPr>
            <a:spLocks noGrp="1"/>
          </p:cNvSpPr>
          <p:nvPr>
            <p:ph type="sldNum" sz="quarter" idx="10"/>
          </p:nvPr>
        </p:nvSpPr>
        <p:spPr/>
        <p:txBody>
          <a:bodyPr/>
          <a:lstStyle/>
          <a:p>
            <a:fld id="{336D9429-67C4-4688-B497-2D10480057F2}" type="slidenum">
              <a:rPr lang="en-US" smtClean="0"/>
              <a:t>5</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6</a:t>
            </a:fld>
            <a:endParaRPr lang="en-US" dirty="0"/>
          </a:p>
        </p:txBody>
      </p:sp>
    </p:spTree>
    <p:extLst>
      <p:ext uri="{BB962C8B-B14F-4D97-AF65-F5344CB8AC3E}">
        <p14:creationId xmlns:p14="http://schemas.microsoft.com/office/powerpoint/2010/main" val="3833778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dirty="0" smtClean="0"/>
              <a:t>Nowadays application software are playing a </a:t>
            </a:r>
            <a:r>
              <a:rPr lang="en-US" dirty="0"/>
              <a:t>vital role in all </a:t>
            </a:r>
            <a:r>
              <a:rPr lang="en-US" dirty="0" smtClean="0"/>
              <a:t>businesses. </a:t>
            </a:r>
          </a:p>
          <a:p>
            <a:pPr algn="ctr"/>
            <a:r>
              <a:rPr lang="en-US" dirty="0" smtClean="0"/>
              <a:t>In </a:t>
            </a:r>
            <a:r>
              <a:rPr lang="en-US" dirty="0"/>
              <a:t>this digital world, application software </a:t>
            </a:r>
            <a:r>
              <a:rPr lang="en-US" dirty="0" smtClean="0"/>
              <a:t>are the </a:t>
            </a:r>
            <a:r>
              <a:rPr lang="en-US" dirty="0"/>
              <a:t>most important </a:t>
            </a:r>
            <a:r>
              <a:rPr lang="en-US" dirty="0" smtClean="0"/>
              <a:t>asset </a:t>
            </a:r>
            <a:r>
              <a:rPr lang="en-US" dirty="0"/>
              <a:t>to improve business efficiency and stay ahead of tough competition</a:t>
            </a:r>
            <a:r>
              <a:rPr lang="en-US" dirty="0" smtClean="0"/>
              <a:t>.</a:t>
            </a:r>
          </a:p>
          <a:p>
            <a:endParaRPr lang="en-US" dirty="0" smtClean="0"/>
          </a:p>
          <a:p>
            <a:pPr algn="ctr"/>
            <a:r>
              <a:rPr lang="en-US" b="1" dirty="0"/>
              <a:t>Benefits of using </a:t>
            </a:r>
            <a:r>
              <a:rPr lang="en-US" b="1" dirty="0" smtClean="0"/>
              <a:t>application software:</a:t>
            </a:r>
            <a:endParaRPr lang="en-US" b="1" dirty="0"/>
          </a:p>
          <a:p>
            <a:pPr marL="228600" indent="-228600">
              <a:buFont typeface="Wingdings" panose="05000000000000000000" pitchFamily="2" charset="2"/>
              <a:buChar char="ü"/>
            </a:pPr>
            <a:r>
              <a:rPr lang="en-US" dirty="0"/>
              <a:t>The main purpose of application software is </a:t>
            </a:r>
            <a:r>
              <a:rPr lang="en-US" dirty="0" smtClean="0"/>
              <a:t>to maintain &amp; control </a:t>
            </a:r>
            <a:r>
              <a:rPr lang="en-US" dirty="0"/>
              <a:t>the business</a:t>
            </a:r>
          </a:p>
          <a:p>
            <a:pPr marL="228600" indent="-228600">
              <a:buFont typeface="Wingdings" panose="05000000000000000000" pitchFamily="2" charset="2"/>
              <a:buChar char="ü"/>
            </a:pPr>
            <a:r>
              <a:rPr lang="en-US" dirty="0"/>
              <a:t>I</a:t>
            </a:r>
            <a:r>
              <a:rPr lang="en-US" dirty="0" smtClean="0"/>
              <a:t>t </a:t>
            </a:r>
            <a:r>
              <a:rPr lang="en-US" dirty="0"/>
              <a:t>improves efficiency by eliminating human errors</a:t>
            </a:r>
          </a:p>
          <a:p>
            <a:pPr marL="228600" indent="-228600">
              <a:buFont typeface="Wingdings" panose="05000000000000000000" pitchFamily="2" charset="2"/>
              <a:buChar char="ü"/>
            </a:pPr>
            <a:r>
              <a:rPr lang="en-US" dirty="0"/>
              <a:t>Consumes less time to perform various tasks</a:t>
            </a:r>
          </a:p>
          <a:p>
            <a:pPr marL="228600" indent="-228600">
              <a:buFont typeface="Wingdings" panose="05000000000000000000" pitchFamily="2" charset="2"/>
              <a:buChar char="ü"/>
            </a:pPr>
            <a:r>
              <a:rPr lang="en-US" dirty="0" smtClean="0"/>
              <a:t>Increases </a:t>
            </a:r>
            <a:r>
              <a:rPr lang="en-US" dirty="0"/>
              <a:t>profit</a:t>
            </a:r>
          </a:p>
          <a:p>
            <a:pPr marL="228600" indent="-228600">
              <a:buFont typeface="Wingdings" panose="05000000000000000000" pitchFamily="2" charset="2"/>
              <a:buChar char="ü"/>
            </a:pPr>
            <a:r>
              <a:rPr lang="en-US" dirty="0" smtClean="0"/>
              <a:t>Reduce </a:t>
            </a:r>
            <a:r>
              <a:rPr lang="en-US" dirty="0"/>
              <a:t>human resources</a:t>
            </a:r>
          </a:p>
          <a:p>
            <a:pPr marL="228600" indent="-228600">
              <a:buFont typeface="Wingdings" panose="05000000000000000000" pitchFamily="2" charset="2"/>
              <a:buChar char="ü"/>
            </a:pPr>
            <a:r>
              <a:rPr lang="en-US" dirty="0"/>
              <a:t>Measures business productivity</a:t>
            </a:r>
          </a:p>
          <a:p>
            <a:pPr marL="228600" indent="-228600">
              <a:buFont typeface="Wingdings" panose="05000000000000000000" pitchFamily="2" charset="2"/>
              <a:buChar char="ü"/>
            </a:pPr>
            <a:r>
              <a:rPr lang="en-US" dirty="0"/>
              <a:t>The threat of viruses invading custom-made applications is very small, since any business that incorporates it can restrict access and can come up with means to protect their network as well.</a:t>
            </a:r>
          </a:p>
          <a:p>
            <a:pPr marL="228600" indent="-228600">
              <a:buFont typeface="Wingdings" panose="05000000000000000000" pitchFamily="2" charset="2"/>
              <a:buChar char="ü"/>
            </a:pPr>
            <a:r>
              <a:rPr lang="en-US" dirty="0"/>
              <a:t>Licensed application software </a:t>
            </a:r>
            <a:r>
              <a:rPr lang="en-US" dirty="0" smtClean="0"/>
              <a:t>get </a:t>
            </a:r>
            <a:r>
              <a:rPr lang="en-US" dirty="0"/>
              <a:t>regular updates </a:t>
            </a:r>
            <a:r>
              <a:rPr lang="en-US" dirty="0" smtClean="0"/>
              <a:t>from the development company that improve on setbacks.</a:t>
            </a:r>
            <a:endParaRPr lang="en-US" dirty="0"/>
          </a:p>
          <a:p>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7</a:t>
            </a:fld>
            <a:endParaRPr lang="en-US" dirty="0"/>
          </a:p>
        </p:txBody>
      </p:sp>
    </p:spTree>
    <p:extLst>
      <p:ext uri="{BB962C8B-B14F-4D97-AF65-F5344CB8AC3E}">
        <p14:creationId xmlns:p14="http://schemas.microsoft.com/office/powerpoint/2010/main" val="340446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8</a:t>
            </a:fld>
            <a:endParaRPr lang="en-US" dirty="0"/>
          </a:p>
        </p:txBody>
      </p:sp>
    </p:spTree>
    <p:extLst>
      <p:ext uri="{BB962C8B-B14F-4D97-AF65-F5344CB8AC3E}">
        <p14:creationId xmlns:p14="http://schemas.microsoft.com/office/powerpoint/2010/main" val="4037912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336D9429-67C4-4688-B497-2D10480057F2}" type="slidenum">
              <a:rPr lang="en-US" smtClean="0"/>
              <a:t>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12460924"/>
              </p:ext>
            </p:extLst>
          </p:nvPr>
        </p:nvGraphicFramePr>
        <p:xfrm>
          <a:off x="685800" y="4542473"/>
          <a:ext cx="5486400" cy="363220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2782951165"/>
                    </a:ext>
                  </a:extLst>
                </a:gridCol>
                <a:gridCol w="2743200">
                  <a:extLst>
                    <a:ext uri="{9D8B030D-6E8A-4147-A177-3AD203B41FA5}">
                      <a16:colId xmlns:a16="http://schemas.microsoft.com/office/drawing/2014/main" val="1509372281"/>
                    </a:ext>
                  </a:extLst>
                </a:gridCol>
              </a:tblGrid>
              <a:tr h="370840">
                <a:tc>
                  <a:txBody>
                    <a:bodyPr/>
                    <a:lstStyle/>
                    <a:p>
                      <a:pPr algn="ctr"/>
                      <a:r>
                        <a:rPr lang="en-US" b="1" dirty="0" smtClean="0"/>
                        <a:t>Advantages</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t>Disadvantages</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1921952"/>
                  </a:ext>
                </a:extLst>
              </a:tr>
              <a:tr h="370840">
                <a:tc>
                  <a:txBody>
                    <a:bodyPr/>
                    <a:lstStyle/>
                    <a:p>
                      <a:pPr marL="285750" indent="-285750" algn="l">
                        <a:buFont typeface="Arial" panose="020B0604020202020204" pitchFamily="34" charset="0"/>
                        <a:buChar char="•"/>
                      </a:pPr>
                      <a:r>
                        <a:rPr lang="en-US" sz="1600" b="0" i="0" kern="1200" dirty="0" smtClean="0">
                          <a:solidFill>
                            <a:schemeClr val="tx1"/>
                          </a:solidFill>
                          <a:effectLst/>
                          <a:latin typeface="+mn-lt"/>
                          <a:ea typeface="+mn-ea"/>
                          <a:cs typeface="+mn-cs"/>
                        </a:rPr>
                        <a:t>It is faster and easier than writing by hand. </a:t>
                      </a:r>
                    </a:p>
                    <a:p>
                      <a:pPr marL="285750" indent="-285750" algn="l">
                        <a:buFont typeface="Arial" panose="020B0604020202020204" pitchFamily="34" charset="0"/>
                        <a:buChar char="•"/>
                      </a:pPr>
                      <a:r>
                        <a:rPr lang="en-US" sz="1600" b="0" i="0" kern="1200" dirty="0" smtClean="0">
                          <a:solidFill>
                            <a:schemeClr val="tx1"/>
                          </a:solidFill>
                          <a:effectLst/>
                          <a:latin typeface="+mn-lt"/>
                          <a:ea typeface="+mn-ea"/>
                          <a:cs typeface="+mn-cs"/>
                        </a:rPr>
                        <a:t>You can review and rewrite your documents. </a:t>
                      </a:r>
                    </a:p>
                    <a:p>
                      <a:pPr marL="285750" indent="-285750" algn="l">
                        <a:buFont typeface="Arial" panose="020B0604020202020204" pitchFamily="34" charset="0"/>
                        <a:buChar char="•"/>
                      </a:pPr>
                      <a:r>
                        <a:rPr lang="en-US" sz="1600" b="0" i="0" kern="1200" dirty="0" smtClean="0">
                          <a:solidFill>
                            <a:schemeClr val="tx1"/>
                          </a:solidFill>
                          <a:effectLst/>
                          <a:latin typeface="+mn-lt"/>
                          <a:ea typeface="+mn-ea"/>
                          <a:cs typeface="+mn-cs"/>
                        </a:rPr>
                        <a:t>There are more formatting choices with a word processor. </a:t>
                      </a:r>
                    </a:p>
                    <a:p>
                      <a:pPr marL="285750" indent="-285750" algn="l">
                        <a:buFont typeface="Arial" panose="020B0604020202020204" pitchFamily="34" charset="0"/>
                        <a:buChar char="•"/>
                      </a:pPr>
                      <a:r>
                        <a:rPr lang="en-US" sz="1600" b="0" i="0" kern="1200" dirty="0" smtClean="0">
                          <a:solidFill>
                            <a:schemeClr val="tx1"/>
                          </a:solidFill>
                          <a:effectLst/>
                          <a:latin typeface="+mn-lt"/>
                          <a:ea typeface="+mn-ea"/>
                          <a:cs typeface="+mn-cs"/>
                        </a:rPr>
                        <a:t>You can print copies of your documents. </a:t>
                      </a:r>
                    </a:p>
                    <a:p>
                      <a:pPr marL="285750" indent="-285750" algn="l">
                        <a:buFont typeface="Arial" panose="020B0604020202020204" pitchFamily="34" charset="0"/>
                        <a:buChar char="•"/>
                      </a:pPr>
                      <a:r>
                        <a:rPr lang="en-US" sz="1600" b="0" i="0" kern="1200" dirty="0" smtClean="0">
                          <a:solidFill>
                            <a:schemeClr val="tx1"/>
                          </a:solidFill>
                          <a:effectLst/>
                          <a:latin typeface="+mn-lt"/>
                          <a:ea typeface="+mn-ea"/>
                          <a:cs typeface="+mn-cs"/>
                        </a:rPr>
                        <a:t>You can directly save</a:t>
                      </a:r>
                      <a:r>
                        <a:rPr lang="en-US" sz="1600" b="0" i="0" kern="1200" baseline="0" dirty="0" smtClean="0">
                          <a:solidFill>
                            <a:schemeClr val="tx1"/>
                          </a:solidFill>
                          <a:effectLst/>
                          <a:latin typeface="+mn-lt"/>
                          <a:ea typeface="+mn-ea"/>
                          <a:cs typeface="+mn-cs"/>
                        </a:rPr>
                        <a:t> the document and mail it right away, no requirement for scanning etc.</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en-US" sz="1600" dirty="0" smtClean="0"/>
                        <a:t>It is not easy to read</a:t>
                      </a:r>
                      <a:r>
                        <a:rPr lang="en-US" sz="1600" baseline="0" dirty="0" smtClean="0"/>
                        <a:t> long documents if not properly formatted.</a:t>
                      </a:r>
                      <a:endParaRPr lang="en-US" sz="1600" dirty="0" smtClean="0"/>
                    </a:p>
                    <a:p>
                      <a:pPr marL="285750" indent="-285750" algn="l">
                        <a:buFont typeface="Arial" panose="020B0604020202020204" pitchFamily="34" charset="0"/>
                        <a:buChar char="•"/>
                      </a:pPr>
                      <a:r>
                        <a:rPr lang="en-US" sz="1600" dirty="0" smtClean="0"/>
                        <a:t>At times the printer does not print an exact copy of what you see on the screen. </a:t>
                      </a:r>
                    </a:p>
                    <a:p>
                      <a:pPr marL="285750" indent="-285750" algn="l">
                        <a:buFont typeface="Arial" panose="020B0604020202020204" pitchFamily="34" charset="0"/>
                        <a:buChar char="•"/>
                      </a:pPr>
                      <a:r>
                        <a:rPr lang="en-US" sz="1600" dirty="0" smtClean="0"/>
                        <a:t>Word processors do not always work well with e- mail. </a:t>
                      </a:r>
                    </a:p>
                    <a:p>
                      <a:pPr marL="285750" indent="-285750" algn="l">
                        <a:buFont typeface="Arial" panose="020B0604020202020204" pitchFamily="34" charset="0"/>
                        <a:buChar char="•"/>
                      </a:pPr>
                      <a:r>
                        <a:rPr lang="en-US" sz="1600" dirty="0" smtClean="0"/>
                        <a:t>Requires</a:t>
                      </a:r>
                      <a:r>
                        <a:rPr lang="en-US" sz="1600" baseline="0" dirty="0" smtClean="0"/>
                        <a:t> training to get the maximum out of the software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6620141"/>
                  </a:ext>
                </a:extLst>
              </a:tr>
            </a:tbl>
          </a:graphicData>
        </a:graphic>
      </p:graphicFrame>
    </p:spTree>
    <p:extLst>
      <p:ext uri="{BB962C8B-B14F-4D97-AF65-F5344CB8AC3E}">
        <p14:creationId xmlns:p14="http://schemas.microsoft.com/office/powerpoint/2010/main" val="2585426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10</a:t>
            </a:fld>
            <a:endParaRPr lang="en-US" dirty="0"/>
          </a:p>
        </p:txBody>
      </p:sp>
    </p:spTree>
    <p:extLst>
      <p:ext uri="{BB962C8B-B14F-4D97-AF65-F5344CB8AC3E}">
        <p14:creationId xmlns:p14="http://schemas.microsoft.com/office/powerpoint/2010/main" val="37214309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6/27/2019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065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ntent with Captio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0D3EFAC-5C13-4DA4-9315-4124F348281B}"/>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B6BBAF40-7561-4261-A302-1B9596F32754}"/>
              </a:ext>
            </a:extLst>
          </p:cNvPr>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smtClean="0"/>
              <a:t>Click to edit Master title style</a:t>
            </a:r>
            <a:endParaRPr lang="en-US" dirty="0"/>
          </a:p>
        </p:txBody>
      </p:sp>
      <p:cxnSp>
        <p:nvCxnSpPr>
          <p:cNvPr id="25" name="Straight Connector 24">
            <a:extLst>
              <a:ext uri="{FF2B5EF4-FFF2-40B4-BE49-F238E27FC236}">
                <a16:creationId xmlns:a16="http://schemas.microsoft.com/office/drawing/2014/main" id="{1F0DC2E4-7646-43BF-B8DC-85D33B146272}"/>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334D568D-1395-4E42-AB87-72144A6E1228}"/>
              </a:ext>
            </a:extLst>
          </p:cNvPr>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29" name="Slide Number Placeholder 5">
            <a:extLst>
              <a:ext uri="{FF2B5EF4-FFF2-40B4-BE49-F238E27FC236}">
                <a16:creationId xmlns:a16="http://schemas.microsoft.com/office/drawing/2014/main" id="{C2C316D0-E8BC-4D59-90AF-B2836E34B7C1}"/>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8" name="Content Placeholder 2">
            <a:extLst>
              <a:ext uri="{FF2B5EF4-FFF2-40B4-BE49-F238E27FC236}">
                <a16:creationId xmlns:a16="http://schemas.microsoft.com/office/drawing/2014/main" id="{56E03126-52D6-406F-9E9F-48282C80744F}"/>
              </a:ext>
            </a:extLst>
          </p:cNvPr>
          <p:cNvSpPr>
            <a:spLocks noGrp="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61703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smtClean="0"/>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Content Photo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9D8DB0-A7F6-471B-AD78-C3A4AFD84EA0}"/>
              </a:ext>
            </a:extLst>
          </p:cNvPr>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smtClean="0"/>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cxnSp>
        <p:nvCxnSpPr>
          <p:cNvPr id="6" name="Straight Connector 5"/>
          <p:cNvCxnSpPr>
            <a:cxnSpLocks/>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63255E7-CC0D-4B98-A7F9-29FC8E8A1B43}"/>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3" name="Shape 61">
            <a:extLst>
              <a:ext uri="{FF2B5EF4-FFF2-40B4-BE49-F238E27FC236}">
                <a16:creationId xmlns:a16="http://schemas.microsoft.com/office/drawing/2014/main" id="{F6F03F60-67D7-4B09-BA61-2DD6EEABD329}"/>
              </a:ext>
            </a:extLst>
          </p:cNvPr>
          <p:cNvSpPr/>
          <p:nvPr userDrawn="1"/>
        </p:nvSpPr>
        <p:spPr>
          <a:xfrm>
            <a:off x="9356458" y="6366765"/>
            <a:ext cx="38537"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873741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32238"/>
            <a:ext cx="12192000" cy="6793525"/>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4317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6/27/2019</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alphaModFix amt="92000"/>
            <a:lum/>
          </a:blip>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7" cstate="screen">
            <a:extLst>
              <a:ext uri="{BEBA8EAE-BF5A-486C-A8C5-ECC9F3942E4B}">
                <a14:imgProps xmlns:a14="http://schemas.microsoft.com/office/drawing/2010/main">
                  <a14:imgLayer r:embed="rId18">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66" r:id="rId6"/>
    <p:sldLayoutId id="2147483670" r:id="rId7"/>
    <p:sldLayoutId id="2147483672" r:id="rId8"/>
    <p:sldLayoutId id="2147483673" r:id="rId9"/>
    <p:sldLayoutId id="2147483653" r:id="rId10"/>
    <p:sldLayoutId id="2147483671" r:id="rId11"/>
    <p:sldLayoutId id="2147483668" r:id="rId12"/>
    <p:sldLayoutId id="2147483654" r:id="rId13"/>
    <p:sldLayoutId id="2147483655" r:id="rId14"/>
  </p:sldLayoutIdLst>
  <p:hf hdr="0" ftr="0" dt="0"/>
  <p:txStyles>
    <p:titleStyle>
      <a:lvl1pPr algn="l" defTabSz="914400" rtl="0" eaLnBrk="1" latinLnBrk="0" hangingPunct="1">
        <a:lnSpc>
          <a:spcPct val="90000"/>
        </a:lnSpc>
        <a:spcBef>
          <a:spcPct val="0"/>
        </a:spcBef>
        <a:buNone/>
        <a:defRPr sz="3600" b="1" kern="120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5912948" y="1814758"/>
            <a:ext cx="6238874" cy="1872028"/>
          </a:xfrm>
        </p:spPr>
        <p:txBody>
          <a:bodyPr/>
          <a:lstStyle/>
          <a:p>
            <a:pPr algn="ctr"/>
            <a:r>
              <a:rPr lang="en-US" sz="4800" dirty="0" smtClean="0"/>
              <a:t>Application software in Business Processing</a:t>
            </a:r>
            <a:endParaRPr lang="en-US" sz="4800" dirty="0"/>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a:xfrm>
            <a:off x="6717322" y="3762986"/>
            <a:ext cx="4630127" cy="685189"/>
          </a:xfrm>
        </p:spPr>
        <p:style>
          <a:lnRef idx="2">
            <a:schemeClr val="dk1"/>
          </a:lnRef>
          <a:fillRef idx="1">
            <a:schemeClr val="lt1"/>
          </a:fillRef>
          <a:effectRef idx="0">
            <a:schemeClr val="dk1"/>
          </a:effectRef>
          <a:fontRef idx="minor">
            <a:schemeClr val="dk1"/>
          </a:fontRef>
        </p:style>
        <p:txBody>
          <a:bodyPr>
            <a:normAutofit fontScale="62500" lnSpcReduction="20000"/>
          </a:bodyPr>
          <a:lstStyle/>
          <a:p>
            <a:pPr algn="ctr"/>
            <a:r>
              <a:rPr lang="en-US" dirty="0" smtClean="0"/>
              <a:t>By </a:t>
            </a:r>
            <a:r>
              <a:rPr lang="en-US" dirty="0" err="1" smtClean="0"/>
              <a:t>Shenesh</a:t>
            </a:r>
            <a:r>
              <a:rPr lang="en-US" dirty="0" smtClean="0"/>
              <a:t> </a:t>
            </a:r>
            <a:r>
              <a:rPr lang="en-US" dirty="0" err="1" smtClean="0"/>
              <a:t>Perera</a:t>
            </a:r>
            <a:endParaRPr lang="en-US" dirty="0" smtClean="0"/>
          </a:p>
          <a:p>
            <a:pPr algn="ctr"/>
            <a:r>
              <a:rPr lang="en-US" dirty="0" smtClean="0"/>
              <a:t>IDM-NEGOMBO</a:t>
            </a:r>
            <a:endParaRPr lang="en-US" dirty="0"/>
          </a:p>
        </p:txBody>
      </p:sp>
      <p:pic>
        <p:nvPicPr>
          <p:cNvPr id="8" name="Picture Placeholder 7">
            <a:extLst>
              <a:ext uri="{FF2B5EF4-FFF2-40B4-BE49-F238E27FC236}">
                <a16:creationId xmlns:a16="http://schemas.microsoft.com/office/drawing/2014/main" id="{3F6BEADC-FAE1-884E-8B62-36917E3FB075}"/>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b="9292"/>
          <a:stretch/>
        </p:blipFill>
        <p:spPr>
          <a:xfrm>
            <a:off x="0" y="-8914"/>
            <a:ext cx="5429250" cy="6842851"/>
          </a:xfrm>
        </p:spPr>
      </p:pic>
    </p:spTree>
    <p:extLst>
      <p:ext uri="{BB962C8B-B14F-4D97-AF65-F5344CB8AC3E}">
        <p14:creationId xmlns:p14="http://schemas.microsoft.com/office/powerpoint/2010/main" val="51785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8A24D66-1393-5A4A-A837-99DB7C78625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 y="839973"/>
            <a:ext cx="12192000" cy="5771997"/>
          </a:xfrm>
        </p:spPr>
      </p:pic>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2" name="Rectangle 1"/>
          <p:cNvSpPr/>
          <p:nvPr/>
        </p:nvSpPr>
        <p:spPr>
          <a:xfrm>
            <a:off x="3805703" y="0"/>
            <a:ext cx="4389215" cy="923330"/>
          </a:xfrm>
          <a:prstGeom prst="rect">
            <a:avLst/>
          </a:prstGeom>
          <a:noFill/>
        </p:spPr>
        <p:txBody>
          <a:bodyPr wrap="none" lIns="91440" tIns="45720" rIns="91440" bIns="45720">
            <a:spAutoFit/>
          </a:bodyPr>
          <a:lstStyle/>
          <a:p>
            <a:pPr algn="ctr"/>
            <a:r>
              <a:rPr lang="en-US" sz="5400" b="1" dirty="0" smtClean="0">
                <a:ln w="10160">
                  <a:solidFill>
                    <a:schemeClr val="tx1">
                      <a:lumMod val="65000"/>
                      <a:lumOff val="35000"/>
                    </a:schemeClr>
                  </a:solidFill>
                  <a:prstDash val="solid"/>
                </a:ln>
                <a:solidFill>
                  <a:srgbClr val="FFFFFF"/>
                </a:solidFill>
                <a:effectLst>
                  <a:outerShdw blurRad="38100" dist="22860" dir="5400000" algn="tl" rotWithShape="0">
                    <a:srgbClr val="000000">
                      <a:alpha val="30000"/>
                    </a:srgbClr>
                  </a:outerShdw>
                </a:effectLst>
              </a:rPr>
              <a:t>Data Analytics</a:t>
            </a:r>
            <a:endParaRPr lang="en-US" sz="5400" b="1" dirty="0">
              <a:ln w="10160">
                <a:solidFill>
                  <a:schemeClr val="tx1">
                    <a:lumMod val="65000"/>
                    <a:lumOff val="35000"/>
                  </a:schemeClr>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963752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838200" y="428534"/>
            <a:ext cx="10515600" cy="637198"/>
          </a:xfrm>
        </p:spPr>
        <p:txBody>
          <a:bodyPr>
            <a:noAutofit/>
          </a:bodyPr>
          <a:lstStyle/>
          <a:p>
            <a:pPr algn="ctr"/>
            <a:r>
              <a:rPr lang="en-US" sz="4000" dirty="0" smtClean="0"/>
              <a:t>Data, analytics and decisions</a:t>
            </a:r>
            <a:endParaRPr lang="en-US" sz="4000" dirty="0"/>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838200" y="1370326"/>
            <a:ext cx="4998304" cy="464160"/>
          </a:xfrm>
        </p:spPr>
        <p:txBody>
          <a:bodyPr>
            <a:normAutofit fontScale="92500" lnSpcReduction="10000"/>
          </a:bodyPr>
          <a:lstStyle/>
          <a:p>
            <a:pPr algn="ctr"/>
            <a:r>
              <a:rPr lang="en-US" dirty="0" smtClean="0"/>
              <a:t>What is Data Analytics?</a:t>
            </a:r>
            <a:endParaRPr lang="en-US" dirty="0"/>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a:xfrm>
            <a:off x="838200" y="2139080"/>
            <a:ext cx="4998304" cy="4508500"/>
          </a:xfrm>
        </p:spPr>
        <p:txBody>
          <a:bodyPr>
            <a:normAutofit/>
          </a:bodyPr>
          <a:lstStyle/>
          <a:p>
            <a:pPr>
              <a:lnSpc>
                <a:spcPct val="100000"/>
              </a:lnSpc>
            </a:pPr>
            <a:r>
              <a:rPr lang="en-US" dirty="0" smtClean="0"/>
              <a:t>It is the science </a:t>
            </a:r>
            <a:r>
              <a:rPr lang="en-US" dirty="0"/>
              <a:t>of examining raw data with the purpose of drawing conclusions about that information</a:t>
            </a:r>
            <a:r>
              <a:rPr lang="en-US" dirty="0" smtClean="0"/>
              <a:t>.</a:t>
            </a:r>
            <a:endParaRPr lang="en-US" dirty="0"/>
          </a:p>
          <a:p>
            <a:pPr>
              <a:lnSpc>
                <a:spcPct val="100000"/>
              </a:lnSpc>
            </a:pPr>
            <a:r>
              <a:rPr lang="en-US" dirty="0"/>
              <a:t>Data Analytics involves applying an algorithmic or mechanical process to derive insights. </a:t>
            </a:r>
            <a:endParaRPr lang="en-US" dirty="0" smtClean="0"/>
          </a:p>
          <a:p>
            <a:pPr>
              <a:lnSpc>
                <a:spcPct val="100000"/>
              </a:lnSpc>
            </a:pPr>
            <a:r>
              <a:rPr lang="en-US" dirty="0" smtClean="0"/>
              <a:t>For </a:t>
            </a:r>
            <a:r>
              <a:rPr lang="en-US" dirty="0"/>
              <a:t>example, running through a number of data sets to look for meaningful correlations between each other</a:t>
            </a:r>
            <a:r>
              <a:rPr lang="en-US" dirty="0" smtClean="0"/>
              <a:t>.</a:t>
            </a:r>
            <a:endParaRPr lang="en-US" dirty="0"/>
          </a:p>
          <a:p>
            <a:pPr>
              <a:lnSpc>
                <a:spcPct val="100000"/>
              </a:lnSpc>
            </a:pPr>
            <a:r>
              <a:rPr lang="en-US" dirty="0"/>
              <a:t>It is used in a number of industries to allow the organizations and companies to make better decisions as well as verify and disprove existing theories or models</a:t>
            </a:r>
            <a:r>
              <a:rPr lang="en-US" dirty="0" smtClean="0"/>
              <a:t>.</a:t>
            </a:r>
            <a:endParaRPr lang="en-US" dirty="0"/>
          </a:p>
          <a:p>
            <a:pPr>
              <a:lnSpc>
                <a:spcPct val="100000"/>
              </a:lnSpc>
            </a:pPr>
            <a:r>
              <a:rPr lang="en-US" dirty="0"/>
              <a:t>The focus of Data Analytics lies in inference, which is the process of deriving conclusions that are solely based on what the researcher already knows.</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a:xfrm>
            <a:off x="5752696" y="1349060"/>
            <a:ext cx="6399719" cy="464676"/>
          </a:xfrm>
        </p:spPr>
        <p:txBody>
          <a:bodyPr>
            <a:noAutofit/>
          </a:bodyPr>
          <a:lstStyle/>
          <a:p>
            <a:pPr algn="ctr"/>
            <a:r>
              <a:rPr lang="en-US" sz="2200" dirty="0" smtClean="0"/>
              <a:t>Data analytics with application software</a:t>
            </a:r>
            <a:endParaRPr lang="en-US" sz="2200"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a:xfrm>
            <a:off x="6614220" y="1874801"/>
            <a:ext cx="5022920" cy="4508500"/>
          </a:xfrm>
        </p:spPr>
        <p:txBody>
          <a:bodyPr>
            <a:normAutofit/>
          </a:bodyPr>
          <a:lstStyle/>
          <a:p>
            <a:pPr>
              <a:lnSpc>
                <a:spcPct val="100000"/>
              </a:lnSpc>
            </a:pPr>
            <a:r>
              <a:rPr lang="en-US" dirty="0" smtClean="0"/>
              <a:t>Data analytics is a field that requires the knowledge of programming, mathematics and other IT related subjects.</a:t>
            </a:r>
          </a:p>
          <a:p>
            <a:pPr>
              <a:lnSpc>
                <a:spcPct val="100000"/>
              </a:lnSpc>
            </a:pPr>
            <a:r>
              <a:rPr lang="en-US" dirty="0" smtClean="0"/>
              <a:t>However, a user with no such skills become capable of performing basic and at times advanced data analytical procedures using application software.</a:t>
            </a:r>
          </a:p>
          <a:p>
            <a:pPr>
              <a:lnSpc>
                <a:spcPct val="100000"/>
              </a:lnSpc>
            </a:pPr>
            <a:r>
              <a:rPr lang="en-US" dirty="0" smtClean="0"/>
              <a:t>Thus allowing an industry to have a proper idea of where the business is, with the help of application software management sectors can take decisions on how the business will move forward.</a:t>
            </a:r>
          </a:p>
          <a:p>
            <a:pPr>
              <a:lnSpc>
                <a:spcPct val="100000"/>
              </a:lnSpc>
            </a:pPr>
            <a:r>
              <a:rPr lang="en-US" dirty="0" smtClean="0"/>
              <a:t>Some examples are:</a:t>
            </a:r>
          </a:p>
          <a:p>
            <a:pPr>
              <a:lnSpc>
                <a:spcPct val="100000"/>
              </a:lnSpc>
              <a:buFont typeface="Courier New" panose="02070309020205020404" pitchFamily="49" charset="0"/>
              <a:buChar char="o"/>
            </a:pPr>
            <a:r>
              <a:rPr lang="en-US" dirty="0" err="1" smtClean="0"/>
              <a:t>Sisense</a:t>
            </a:r>
            <a:r>
              <a:rPr lang="en-US" dirty="0" smtClean="0"/>
              <a:t> – an easy to use tool that allows users with basic knowledge to model variables using regression etc.</a:t>
            </a:r>
          </a:p>
          <a:p>
            <a:pPr>
              <a:lnSpc>
                <a:spcPct val="100000"/>
              </a:lnSpc>
              <a:buFont typeface="Courier New" panose="02070309020205020404" pitchFamily="49" charset="0"/>
              <a:buChar char="o"/>
            </a:pPr>
            <a:r>
              <a:rPr lang="en-US" dirty="0" err="1" smtClean="0"/>
              <a:t>Gelphi</a:t>
            </a:r>
            <a:r>
              <a:rPr lang="en-US" dirty="0" smtClean="0"/>
              <a:t> – focuses on data visualization as well and is considerably cheap</a:t>
            </a:r>
          </a:p>
          <a:p>
            <a:pPr marL="0" indent="0">
              <a:lnSpc>
                <a:spcPct val="100000"/>
              </a:lnSpc>
              <a:buNone/>
            </a:pPr>
            <a:endParaRPr lang="en-US" dirty="0"/>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4"/>
          </p:nvPr>
        </p:nvSpPr>
        <p:spPr>
          <a:xfrm>
            <a:off x="9125680" y="6356350"/>
            <a:ext cx="2743200" cy="365125"/>
          </a:xfrm>
        </p:spPr>
        <p:txBody>
          <a:bodyPr/>
          <a:lstStyle/>
          <a:p>
            <a:fld id="{8C2E478F-E849-4A8C-AF1F-CBCC78A7CBFA}" type="slidenum">
              <a:rPr lang="en-US" smtClean="0">
                <a:solidFill>
                  <a:schemeClr val="tx1"/>
                </a:solidFill>
              </a:rPr>
              <a:pPr/>
              <a:t>11</a:t>
            </a:fld>
            <a:endParaRPr lang="en-US" dirty="0">
              <a:solidFill>
                <a:schemeClr val="tx1"/>
              </a:solidFill>
            </a:endParaRPr>
          </a:p>
        </p:txBody>
      </p:sp>
    </p:spTree>
    <p:extLst>
      <p:ext uri="{BB962C8B-B14F-4D97-AF65-F5344CB8AC3E}">
        <p14:creationId xmlns:p14="http://schemas.microsoft.com/office/powerpoint/2010/main" val="1619265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287079" y="457200"/>
            <a:ext cx="5039834" cy="1600200"/>
          </a:xfrm>
        </p:spPr>
        <p:txBody>
          <a:bodyPr/>
          <a:lstStyle/>
          <a:p>
            <a:pPr algn="ctr"/>
            <a:r>
              <a:rPr lang="en-US" dirty="0" smtClean="0"/>
              <a:t>Database management systems</a:t>
            </a:r>
            <a:endParaRPr lang="en-US" dirty="0"/>
          </a:p>
        </p:txBody>
      </p:sp>
      <p:sp>
        <p:nvSpPr>
          <p:cNvPr id="9" name="Text Placeholder 8">
            <a:extLst>
              <a:ext uri="{FF2B5EF4-FFF2-40B4-BE49-F238E27FC236}">
                <a16:creationId xmlns:a16="http://schemas.microsoft.com/office/drawing/2014/main" id="{E78EE2CD-5ED8-47CB-A5DD-D3FDE54DF5CD}"/>
              </a:ext>
            </a:extLst>
          </p:cNvPr>
          <p:cNvSpPr>
            <a:spLocks noGrp="1"/>
          </p:cNvSpPr>
          <p:nvPr>
            <p:ph type="body" sz="half" idx="2"/>
          </p:nvPr>
        </p:nvSpPr>
        <p:spPr>
          <a:xfrm>
            <a:off x="287079" y="2057400"/>
            <a:ext cx="5039833" cy="4009996"/>
          </a:xfrm>
        </p:spPr>
        <p:txBody>
          <a:bodyPr>
            <a:normAutofit lnSpcReduction="10000"/>
          </a:bodyPr>
          <a:lstStyle/>
          <a:p>
            <a:pPr marL="285750" indent="-285750">
              <a:buFont typeface="Arial" panose="020B0604020202020204" pitchFamily="34" charset="0"/>
              <a:buChar char="•"/>
            </a:pPr>
            <a:r>
              <a:rPr lang="en-US" dirty="0"/>
              <a:t>A database management system (or DBMS) is essentially nothing more than a computerized data-keeping system. </a:t>
            </a:r>
            <a:endParaRPr lang="en-US" dirty="0" smtClean="0"/>
          </a:p>
          <a:p>
            <a:pPr marL="285750" indent="-285750">
              <a:buFont typeface="Arial" panose="020B0604020202020204" pitchFamily="34" charset="0"/>
              <a:buChar char="•"/>
            </a:pPr>
            <a:r>
              <a:rPr lang="en-US" dirty="0" smtClean="0"/>
              <a:t>Users </a:t>
            </a:r>
            <a:r>
              <a:rPr lang="en-US" dirty="0"/>
              <a:t>of the system are given facilities to perform several kinds of operations on such a system for either manipulation of </a:t>
            </a:r>
            <a:r>
              <a:rPr lang="en-US" dirty="0" smtClean="0"/>
              <a:t>the data </a:t>
            </a:r>
            <a:r>
              <a:rPr lang="en-US" dirty="0"/>
              <a:t>in the database or the management of the database structure itself. </a:t>
            </a:r>
            <a:endParaRPr lang="en-US" dirty="0" smtClean="0"/>
          </a:p>
          <a:p>
            <a:pPr marL="285750" indent="-285750">
              <a:buFont typeface="Arial" panose="020B0604020202020204" pitchFamily="34" charset="0"/>
              <a:buChar char="•"/>
            </a:pPr>
            <a:r>
              <a:rPr lang="en-US" dirty="0" smtClean="0"/>
              <a:t>Database </a:t>
            </a:r>
            <a:r>
              <a:rPr lang="en-US" dirty="0"/>
              <a:t>Management Systems (DBMSs) are categorized according to their data structures or </a:t>
            </a:r>
            <a:r>
              <a:rPr lang="en-US" dirty="0" smtClean="0"/>
              <a:t>types.</a:t>
            </a:r>
          </a:p>
          <a:p>
            <a:pPr marL="285750" indent="-285750">
              <a:buFont typeface="Arial" panose="020B0604020202020204" pitchFamily="34" charset="0"/>
              <a:buChar char="•"/>
            </a:pPr>
            <a:r>
              <a:rPr lang="en-US" dirty="0" smtClean="0"/>
              <a:t>It is necessary to learn SQL to query a DBMS’ databases for data.</a:t>
            </a:r>
          </a:p>
          <a:p>
            <a:pPr marL="285750" indent="-285750">
              <a:buFont typeface="Arial" panose="020B0604020202020204" pitchFamily="34" charset="0"/>
              <a:buChar char="•"/>
            </a:pPr>
            <a:r>
              <a:rPr lang="en-US" dirty="0" smtClean="0"/>
              <a:t>However technology has a solution for everything, NoSQL takes on a friendlier approach as opposed to SQL.</a:t>
            </a:r>
            <a:endParaRPr lang="en-US" dirty="0"/>
          </a:p>
        </p:txBody>
      </p:sp>
      <p:graphicFrame>
        <p:nvGraphicFramePr>
          <p:cNvPr id="6" name="Chart" descr="Circular chart">
            <a:extLst>
              <a:ext uri="{FF2B5EF4-FFF2-40B4-BE49-F238E27FC236}">
                <a16:creationId xmlns:a16="http://schemas.microsoft.com/office/drawing/2014/main" id="{6573B952-4CEE-4757-91AB-02A6F22E1CF3}"/>
              </a:ext>
            </a:extLst>
          </p:cNvPr>
          <p:cNvGraphicFramePr>
            <a:graphicFrameLocks noGrp="1"/>
          </p:cNvGraphicFramePr>
          <p:nvPr>
            <p:ph sz="quarter" idx="4294967295"/>
            <p:extLst>
              <p:ext uri="{D42A27DB-BD31-4B8C-83A1-F6EECF244321}">
                <p14:modId xmlns:p14="http://schemas.microsoft.com/office/powerpoint/2010/main" val="4034492368"/>
              </p:ext>
            </p:extLst>
          </p:nvPr>
        </p:nvGraphicFramePr>
        <p:xfrm>
          <a:off x="5757863" y="455613"/>
          <a:ext cx="5789612" cy="5611783"/>
        </p:xfrm>
        <a:graphic>
          <a:graphicData uri="http://schemas.openxmlformats.org/drawingml/2006/chart">
            <c:chart xmlns:c="http://schemas.openxmlformats.org/drawingml/2006/chart" xmlns:r="http://schemas.openxmlformats.org/officeDocument/2006/relationships" r:id="rId3"/>
          </a:graphicData>
        </a:graphic>
      </p:graphicFrame>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12</a:t>
            </a:fld>
            <a:endParaRPr lang="en-US" dirty="0"/>
          </a:p>
        </p:txBody>
      </p:sp>
    </p:spTree>
    <p:extLst>
      <p:ext uri="{BB962C8B-B14F-4D97-AF65-F5344CB8AC3E}">
        <p14:creationId xmlns:p14="http://schemas.microsoft.com/office/powerpoint/2010/main" val="8694704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6964326" y="276447"/>
            <a:ext cx="5071729" cy="1780953"/>
          </a:xfrm>
        </p:spPr>
        <p:txBody>
          <a:bodyPr>
            <a:normAutofit fontScale="90000"/>
          </a:bodyPr>
          <a:lstStyle/>
          <a:p>
            <a:pPr algn="ctr"/>
            <a:r>
              <a:rPr lang="en-US" dirty="0" smtClean="0"/>
              <a:t>Spreadsheets – visualize, accounting, aggregation all in one place!</a:t>
            </a:r>
            <a:endParaRPr lang="en-US" dirty="0"/>
          </a:p>
        </p:txBody>
      </p:sp>
      <p:sp>
        <p:nvSpPr>
          <p:cNvPr id="8" name="Text Placeholder 7"/>
          <p:cNvSpPr>
            <a:spLocks noGrp="1"/>
          </p:cNvSpPr>
          <p:nvPr>
            <p:ph type="body" sz="half" idx="2"/>
          </p:nvPr>
        </p:nvSpPr>
        <p:spPr>
          <a:xfrm>
            <a:off x="7304567" y="2057400"/>
            <a:ext cx="4564313" cy="4298950"/>
          </a:xfrm>
        </p:spPr>
        <p:txBody>
          <a:bodyPr>
            <a:normAutofit/>
          </a:bodyPr>
          <a:lstStyle/>
          <a:p>
            <a:pPr marL="285750" indent="-285750" algn="l">
              <a:buFont typeface="Arial" panose="020B0604020202020204" pitchFamily="34" charset="0"/>
              <a:buChar char="•"/>
            </a:pPr>
            <a:r>
              <a:rPr lang="en-US" dirty="0"/>
              <a:t>A spreadsheet </a:t>
            </a:r>
            <a:r>
              <a:rPr lang="en-US" dirty="0" smtClean="0"/>
              <a:t>is </a:t>
            </a:r>
            <a:r>
              <a:rPr lang="en-US" dirty="0"/>
              <a:t>a file made of rows and columns that help sort data, arrange data easily, and calculate numerical data. </a:t>
            </a:r>
            <a:endParaRPr lang="en-US" dirty="0" smtClean="0"/>
          </a:p>
          <a:p>
            <a:pPr marL="285750" indent="-285750" algn="l">
              <a:buFont typeface="Arial" panose="020B0604020202020204" pitchFamily="34" charset="0"/>
              <a:buChar char="•"/>
            </a:pPr>
            <a:r>
              <a:rPr lang="en-US" dirty="0" smtClean="0"/>
              <a:t>What </a:t>
            </a:r>
            <a:r>
              <a:rPr lang="en-US" dirty="0"/>
              <a:t>makes a spreadsheet software program unique is its ability to calculate values using mathematical formulas and the data in cells. </a:t>
            </a:r>
            <a:endParaRPr lang="en-US" dirty="0" smtClean="0"/>
          </a:p>
          <a:p>
            <a:pPr marL="285750" indent="-285750" algn="l">
              <a:buFont typeface="Arial" panose="020B0604020202020204" pitchFamily="34" charset="0"/>
              <a:buChar char="•"/>
            </a:pPr>
            <a:r>
              <a:rPr lang="en-US" dirty="0" smtClean="0"/>
              <a:t>A </a:t>
            </a:r>
            <a:r>
              <a:rPr lang="en-US" dirty="0"/>
              <a:t>good example of how a spreadsheet may be utilized is creating an overview of your bank's balance</a:t>
            </a:r>
            <a:r>
              <a:rPr lang="en-US" dirty="0" smtClean="0"/>
              <a:t>.</a:t>
            </a:r>
          </a:p>
          <a:p>
            <a:pPr marL="285750" indent="-285750" algn="l">
              <a:buFont typeface="Arial" panose="020B0604020202020204" pitchFamily="34" charset="0"/>
              <a:buChar char="•"/>
            </a:pPr>
            <a:r>
              <a:rPr lang="en-US" dirty="0" smtClean="0"/>
              <a:t>Spreadsheets help scale most of your difficult and strenuous processing tasks easily.</a:t>
            </a:r>
            <a:endParaRPr lang="en-US" dirty="0"/>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13</a:t>
            </a:fld>
            <a:endParaRPr lang="en-US" dirty="0"/>
          </a:p>
        </p:txBody>
      </p:sp>
      <p:pic>
        <p:nvPicPr>
          <p:cNvPr id="10"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0" y="1032901"/>
            <a:ext cx="7304567" cy="4594808"/>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pic>
      <p:sp>
        <p:nvSpPr>
          <p:cNvPr id="6" name="TextBox 5"/>
          <p:cNvSpPr txBox="1"/>
          <p:nvPr/>
        </p:nvSpPr>
        <p:spPr>
          <a:xfrm>
            <a:off x="809898" y="6356350"/>
            <a:ext cx="5573486" cy="369332"/>
          </a:xfrm>
          <a:prstGeom prst="rect">
            <a:avLst/>
          </a:prstGeom>
          <a:noFill/>
        </p:spPr>
        <p:txBody>
          <a:bodyPr wrap="square" rtlCol="0">
            <a:spAutoFit/>
          </a:bodyPr>
          <a:lstStyle/>
          <a:p>
            <a:r>
              <a:rPr lang="en-US" dirty="0" smtClean="0"/>
              <a:t>Figure 1.4, </a:t>
            </a:r>
            <a:r>
              <a:rPr lang="en-US" dirty="0"/>
              <a:t>unsplash.com, </a:t>
            </a:r>
            <a:r>
              <a:rPr lang="en-US" dirty="0" smtClean="0"/>
              <a:t>15/06/2017, Spencer Davis</a:t>
            </a:r>
            <a:endParaRPr lang="en-US" dirty="0"/>
          </a:p>
        </p:txBody>
      </p:sp>
    </p:spTree>
    <p:extLst>
      <p:ext uri="{BB962C8B-B14F-4D97-AF65-F5344CB8AC3E}">
        <p14:creationId xmlns:p14="http://schemas.microsoft.com/office/powerpoint/2010/main" val="2231919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a:xfrm>
            <a:off x="6759317" y="412115"/>
            <a:ext cx="12294226" cy="957542"/>
          </a:xfrm>
        </p:spPr>
        <p:txBody>
          <a:bodyPr/>
          <a:lstStyle/>
          <a:p>
            <a:r>
              <a:rPr lang="en-US" dirty="0" smtClean="0"/>
              <a:t>THANK YOU</a:t>
            </a:r>
            <a:endParaRPr lang="en-US" dirty="0"/>
          </a:p>
        </p:txBody>
      </p:sp>
      <p:pic>
        <p:nvPicPr>
          <p:cNvPr id="6" name="Picture Placeholder 5">
            <a:extLst>
              <a:ext uri="{FF2B5EF4-FFF2-40B4-BE49-F238E27FC236}">
                <a16:creationId xmlns:a16="http://schemas.microsoft.com/office/drawing/2014/main" id="{12CA17DD-4B99-CE41-998F-A36C00269F5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6572" y="1504749"/>
            <a:ext cx="6398196" cy="3763644"/>
          </a:xfrm>
        </p:spPr>
      </p:pic>
      <p:grpSp>
        <p:nvGrpSpPr>
          <p:cNvPr id="2" name="Group 1" descr="Contact details group">
            <a:extLst>
              <a:ext uri="{FF2B5EF4-FFF2-40B4-BE49-F238E27FC236}">
                <a16:creationId xmlns:a16="http://schemas.microsoft.com/office/drawing/2014/main" id="{F37E3B88-BEB2-4978-BCED-DBC4D736AAE5}"/>
              </a:ext>
            </a:extLst>
          </p:cNvPr>
          <p:cNvGrpSpPr/>
          <p:nvPr/>
        </p:nvGrpSpPr>
        <p:grpSpPr>
          <a:xfrm>
            <a:off x="7448644" y="1321958"/>
            <a:ext cx="4064428" cy="265015"/>
            <a:chOff x="6870272" y="4462093"/>
            <a:chExt cx="3720792" cy="265015"/>
          </a:xfrm>
        </p:grpSpPr>
        <p:pic>
          <p:nvPicPr>
            <p:cNvPr id="25" name="Graphic 24" descr="User" title="Icon - Presenter Name">
              <a:extLst>
                <a:ext uri="{FF2B5EF4-FFF2-40B4-BE49-F238E27FC236}">
                  <a16:creationId xmlns:a16="http://schemas.microsoft.com/office/drawing/2014/main" id="{3A177D19-C8E3-4F5C-9A4A-5AF061B0347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870272" y="4462093"/>
              <a:ext cx="265014" cy="265015"/>
            </a:xfrm>
            <a:prstGeom prst="rect">
              <a:avLst/>
            </a:prstGeom>
          </p:spPr>
        </p:pic>
        <p:sp>
          <p:nvSpPr>
            <p:cNvPr id="29" name="Subtitle 2">
              <a:extLst>
                <a:ext uri="{FF2B5EF4-FFF2-40B4-BE49-F238E27FC236}">
                  <a16:creationId xmlns:a16="http://schemas.microsoft.com/office/drawing/2014/main" id="{1A7168F2-04B7-456D-A6BF-6219D132A9A7}"/>
                </a:ext>
              </a:extLst>
            </p:cNvPr>
            <p:cNvSpPr txBox="1">
              <a:spLocks/>
            </p:cNvSpPr>
            <p:nvPr/>
          </p:nvSpPr>
          <p:spPr>
            <a:xfrm>
              <a:off x="7247468" y="4462095"/>
              <a:ext cx="3343596" cy="247823"/>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ZA" sz="1800" spc="150" dirty="0" err="1" smtClean="0">
                  <a:solidFill>
                    <a:schemeClr val="tx1"/>
                  </a:solidFill>
                  <a:latin typeface="+mj-lt"/>
                  <a:cs typeface="Gill Sans" panose="020B0502020104020203" pitchFamily="34" charset="-79"/>
                </a:rPr>
                <a:t>Shenesh</a:t>
              </a:r>
              <a:r>
                <a:rPr lang="en-ZA" sz="1800" spc="150" dirty="0" smtClean="0">
                  <a:solidFill>
                    <a:schemeClr val="tx1"/>
                  </a:solidFill>
                  <a:latin typeface="+mj-lt"/>
                  <a:cs typeface="Gill Sans" panose="020B0502020104020203" pitchFamily="34" charset="-79"/>
                </a:rPr>
                <a:t> </a:t>
              </a:r>
              <a:r>
                <a:rPr lang="en-ZA" sz="1800" spc="150" dirty="0" err="1" smtClean="0">
                  <a:solidFill>
                    <a:schemeClr val="tx1"/>
                  </a:solidFill>
                  <a:latin typeface="+mj-lt"/>
                  <a:cs typeface="Gill Sans" panose="020B0502020104020203" pitchFamily="34" charset="-79"/>
                </a:rPr>
                <a:t>Perera</a:t>
              </a:r>
              <a:endParaRPr kumimoji="0" lang="en-ZA" sz="1800" u="none" strike="noStrike" kern="1200" cap="none" spc="150" normalizeH="0" baseline="0" noProof="0" dirty="0">
                <a:ln>
                  <a:noFill/>
                </a:ln>
                <a:solidFill>
                  <a:schemeClr val="tx1"/>
                </a:solidFill>
                <a:effectLst/>
                <a:uLnTx/>
                <a:uFillTx/>
                <a:latin typeface="+mj-lt"/>
                <a:cs typeface="Gill Sans" panose="020B0502020104020203" pitchFamily="34" charset="-79"/>
              </a:endParaRPr>
            </a:p>
          </p:txBody>
        </p:sp>
      </p:grpSp>
      <p:sp>
        <p:nvSpPr>
          <p:cNvPr id="13" name="Content Placeholder 4">
            <a:extLst>
              <a:ext uri="{FF2B5EF4-FFF2-40B4-BE49-F238E27FC236}">
                <a16:creationId xmlns:a16="http://schemas.microsoft.com/office/drawing/2014/main" id="{56D0F54D-A602-4D35-8BE1-6B9BE8078989}"/>
              </a:ext>
            </a:extLst>
          </p:cNvPr>
          <p:cNvSpPr txBox="1">
            <a:spLocks/>
          </p:cNvSpPr>
          <p:nvPr/>
        </p:nvSpPr>
        <p:spPr>
          <a:xfrm>
            <a:off x="6514768" y="2000857"/>
            <a:ext cx="4998304" cy="4508500"/>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smtClean="0"/>
              <a:t>In this world of constant improvement in technologies, and even demand for newer ones businesses should change.</a:t>
            </a:r>
          </a:p>
          <a:p>
            <a:pPr>
              <a:lnSpc>
                <a:spcPct val="100000"/>
              </a:lnSpc>
            </a:pPr>
            <a:r>
              <a:rPr lang="en-US" dirty="0" smtClean="0"/>
              <a:t>Handling data regarding Businesses have always been difficult, technology makes it so much easier.</a:t>
            </a:r>
          </a:p>
          <a:p>
            <a:pPr>
              <a:lnSpc>
                <a:spcPct val="100000"/>
              </a:lnSpc>
            </a:pPr>
            <a:r>
              <a:rPr lang="en-US" dirty="0" smtClean="0"/>
              <a:t>As have been described in this presentation, it is time for businesses to embrace these techniques and use it further the standard of our global industry.</a:t>
            </a:r>
            <a:endParaRPr lang="en-US" dirty="0"/>
          </a:p>
        </p:txBody>
      </p:sp>
    </p:spTree>
    <p:extLst>
      <p:ext uri="{BB962C8B-B14F-4D97-AF65-F5344CB8AC3E}">
        <p14:creationId xmlns:p14="http://schemas.microsoft.com/office/powerpoint/2010/main" val="380918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
        <p:nvSpPr>
          <p:cNvPr id="4" name="Title 3"/>
          <p:cNvSpPr>
            <a:spLocks noGrp="1"/>
          </p:cNvSpPr>
          <p:nvPr>
            <p:ph type="title"/>
          </p:nvPr>
        </p:nvSpPr>
        <p:spPr bwMode="blackGray">
          <a:xfrm>
            <a:off x="221272" y="2876549"/>
            <a:ext cx="8306040" cy="1518665"/>
          </a:xfrm>
          <a:effectLst/>
        </p:spPr>
        <p:txBody>
          <a:bodyPr/>
          <a:lstStyle/>
          <a:p>
            <a:r>
              <a:rPr lang="en-US" sz="4800" dirty="0" smtClean="0">
                <a:ln w="10160">
                  <a:solidFill>
                    <a:schemeClr val="bg1">
                      <a:lumMod val="75000"/>
                    </a:schemeClr>
                  </a:solidFill>
                  <a:prstDash val="solid"/>
                </a:ln>
                <a:effectLst>
                  <a:outerShdw blurRad="38100" dist="22860" dir="5400000" algn="tl" rotWithShape="0">
                    <a:srgbClr val="000000">
                      <a:alpha val="30000"/>
                    </a:srgbClr>
                  </a:outerShdw>
                </a:effectLst>
              </a:rPr>
              <a:t>What is Business Intelligence?</a:t>
            </a:r>
            <a:endParaRPr lang="en-US" sz="4800" dirty="0">
              <a:ln w="10160">
                <a:solidFill>
                  <a:schemeClr val="bg1">
                    <a:lumMod val="75000"/>
                  </a:schemeClr>
                </a:solidFill>
                <a:prstDash val="solid"/>
              </a:ln>
              <a:effectLst>
                <a:outerShdw blurRad="38100" dist="22860" dir="5400000" algn="tl" rotWithShape="0">
                  <a:srgbClr val="000000">
                    <a:alpha val="30000"/>
                  </a:srgbClr>
                </a:outerShdw>
              </a:effectLst>
            </a:endParaRP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338230" y="4395214"/>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2</a:t>
            </a:fld>
            <a:endParaRPr lang="en-US" dirty="0"/>
          </a:p>
        </p:txBody>
      </p:sp>
    </p:spTree>
    <p:extLst>
      <p:ext uri="{BB962C8B-B14F-4D97-AF65-F5344CB8AC3E}">
        <p14:creationId xmlns:p14="http://schemas.microsoft.com/office/powerpoint/2010/main" val="1316539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6964326" y="276447"/>
            <a:ext cx="5071729" cy="1780953"/>
          </a:xfrm>
        </p:spPr>
        <p:txBody>
          <a:bodyPr>
            <a:normAutofit fontScale="90000"/>
          </a:bodyPr>
          <a:lstStyle/>
          <a:p>
            <a:pPr algn="ctr"/>
            <a:r>
              <a:rPr lang="en-US" dirty="0" smtClean="0"/>
              <a:t>A process that involves the usage of technologies to analyze and present data</a:t>
            </a:r>
            <a:endParaRPr lang="en-US" dirty="0"/>
          </a:p>
        </p:txBody>
      </p:sp>
      <p:sp>
        <p:nvSpPr>
          <p:cNvPr id="8" name="Text Placeholder 7"/>
          <p:cNvSpPr>
            <a:spLocks noGrp="1"/>
          </p:cNvSpPr>
          <p:nvPr>
            <p:ph type="body" sz="half" idx="2"/>
          </p:nvPr>
        </p:nvSpPr>
        <p:spPr>
          <a:xfrm>
            <a:off x="6964327" y="2232085"/>
            <a:ext cx="4904554" cy="3949580"/>
          </a:xfrm>
        </p:spPr>
        <p:txBody>
          <a:bodyPr/>
          <a:lstStyle/>
          <a:p>
            <a:pPr marL="285750" indent="-285750" algn="ctr">
              <a:buFont typeface="Arial" panose="020B0604020202020204" pitchFamily="34" charset="0"/>
              <a:buChar char="•"/>
            </a:pPr>
            <a:r>
              <a:rPr lang="en-US" dirty="0"/>
              <a:t>The term Business Intelligence (BI) refers to technologies, applications and practices for the collection, integration, analysis, and presentation of business information. </a:t>
            </a:r>
            <a:endParaRPr lang="en-US" dirty="0" smtClean="0"/>
          </a:p>
          <a:p>
            <a:pPr marL="285750" indent="-285750" algn="ctr">
              <a:buFont typeface="Arial" panose="020B0604020202020204" pitchFamily="34" charset="0"/>
              <a:buChar char="•"/>
            </a:pPr>
            <a:r>
              <a:rPr lang="en-US" dirty="0" smtClean="0"/>
              <a:t>The </a:t>
            </a:r>
            <a:r>
              <a:rPr lang="en-US" dirty="0"/>
              <a:t>purpose of Business Intelligence is to support better business decision making. </a:t>
            </a:r>
            <a:endParaRPr lang="en-US" dirty="0" smtClean="0"/>
          </a:p>
          <a:p>
            <a:pPr marL="285750" indent="-285750" algn="ctr">
              <a:buFont typeface="Arial" panose="020B0604020202020204" pitchFamily="34" charset="0"/>
              <a:buChar char="•"/>
            </a:pPr>
            <a:r>
              <a:rPr lang="en-US" dirty="0" smtClean="0"/>
              <a:t>Essentially</a:t>
            </a:r>
            <a:r>
              <a:rPr lang="en-US" dirty="0"/>
              <a:t>, Business Intelligence systems are data-driven Decision Support Systems (DSS). </a:t>
            </a:r>
            <a:endParaRPr lang="en-US" dirty="0" smtClean="0"/>
          </a:p>
          <a:p>
            <a:pPr marL="285750" indent="-285750" algn="ctr">
              <a:buFont typeface="Arial" panose="020B0604020202020204" pitchFamily="34" charset="0"/>
              <a:buChar char="•"/>
            </a:pPr>
            <a:r>
              <a:rPr lang="en-US" dirty="0" smtClean="0"/>
              <a:t>Business </a:t>
            </a:r>
            <a:r>
              <a:rPr lang="en-US" dirty="0"/>
              <a:t>Intelligence is sometimes used interchangeably with briefing books, report and query tools and executive information systems.</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10"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208974" y="818708"/>
            <a:ext cx="7042431" cy="5235780"/>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pic>
      <p:sp>
        <p:nvSpPr>
          <p:cNvPr id="2" name="TextBox 1"/>
          <p:cNvSpPr txBox="1"/>
          <p:nvPr/>
        </p:nvSpPr>
        <p:spPr>
          <a:xfrm>
            <a:off x="809898" y="6356350"/>
            <a:ext cx="5573486" cy="369332"/>
          </a:xfrm>
          <a:prstGeom prst="rect">
            <a:avLst/>
          </a:prstGeom>
          <a:noFill/>
        </p:spPr>
        <p:txBody>
          <a:bodyPr wrap="square" rtlCol="0">
            <a:spAutoFit/>
          </a:bodyPr>
          <a:lstStyle/>
          <a:p>
            <a:r>
              <a:rPr lang="en-US" dirty="0" smtClean="0"/>
              <a:t>Figure 1.0, </a:t>
            </a:r>
            <a:r>
              <a:rPr lang="en-US" dirty="0"/>
              <a:t>unsplash.com, </a:t>
            </a:r>
            <a:r>
              <a:rPr lang="en-US" dirty="0" smtClean="0"/>
              <a:t>11/04/2018, </a:t>
            </a:r>
            <a:r>
              <a:rPr lang="en-US" dirty="0" err="1" smtClean="0"/>
              <a:t>Paweł</a:t>
            </a:r>
            <a:r>
              <a:rPr lang="en-US" dirty="0" smtClean="0"/>
              <a:t> </a:t>
            </a:r>
            <a:r>
              <a:rPr lang="en-US" dirty="0" err="1"/>
              <a:t>Czerwiński</a:t>
            </a:r>
            <a:endParaRPr lang="en-US" dirty="0"/>
          </a:p>
        </p:txBody>
      </p:sp>
    </p:spTree>
    <p:extLst>
      <p:ext uri="{BB962C8B-B14F-4D97-AF65-F5344CB8AC3E}">
        <p14:creationId xmlns:p14="http://schemas.microsoft.com/office/powerpoint/2010/main" val="846347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
        <p:nvSpPr>
          <p:cNvPr id="4" name="Title 3"/>
          <p:cNvSpPr>
            <a:spLocks noGrp="1"/>
          </p:cNvSpPr>
          <p:nvPr>
            <p:ph type="title"/>
          </p:nvPr>
        </p:nvSpPr>
        <p:spPr bwMode="blackGray">
          <a:xfrm>
            <a:off x="221272" y="2876549"/>
            <a:ext cx="6608154" cy="1518665"/>
          </a:xfrm>
          <a:effectLst/>
        </p:spPr>
        <p:txBody>
          <a:bodyPr/>
          <a:lstStyle/>
          <a:p>
            <a:r>
              <a:rPr lang="en-US" sz="4800" dirty="0" smtClean="0">
                <a:ln w="10160">
                  <a:solidFill>
                    <a:schemeClr val="bg1">
                      <a:lumMod val="75000"/>
                    </a:schemeClr>
                  </a:solidFill>
                  <a:prstDash val="solid"/>
                </a:ln>
                <a:effectLst>
                  <a:outerShdw blurRad="38100" dist="22860" dir="5400000" algn="tl" rotWithShape="0">
                    <a:srgbClr val="000000">
                      <a:alpha val="30000"/>
                    </a:srgbClr>
                  </a:outerShdw>
                </a:effectLst>
              </a:rPr>
              <a:t>What is an application software?</a:t>
            </a:r>
            <a:endParaRPr lang="en-US" sz="4800" dirty="0">
              <a:ln w="10160">
                <a:solidFill>
                  <a:schemeClr val="bg1">
                    <a:lumMod val="75000"/>
                  </a:schemeClr>
                </a:solidFill>
                <a:prstDash val="solid"/>
              </a:ln>
              <a:effectLst>
                <a:outerShdw blurRad="38100" dist="22860" dir="5400000" algn="tl" rotWithShape="0">
                  <a:srgbClr val="000000">
                    <a:alpha val="30000"/>
                  </a:srgbClr>
                </a:outerShdw>
              </a:effectLst>
            </a:endParaRP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338230" y="4395214"/>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4</a:t>
            </a:fld>
            <a:endParaRPr lang="en-US" dirty="0"/>
          </a:p>
        </p:txBody>
      </p:sp>
    </p:spTree>
    <p:extLst>
      <p:ext uri="{BB962C8B-B14F-4D97-AF65-F5344CB8AC3E}">
        <p14:creationId xmlns:p14="http://schemas.microsoft.com/office/powerpoint/2010/main" val="69752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79207" y="95251"/>
            <a:ext cx="4991099" cy="1943100"/>
          </a:xfrm>
        </p:spPr>
        <p:txBody>
          <a:bodyPr>
            <a:noAutofit/>
          </a:bodyPr>
          <a:lstStyle/>
          <a:p>
            <a:pPr algn="ctr"/>
            <a:r>
              <a:rPr lang="en-US" sz="3200" dirty="0" smtClean="0">
                <a:solidFill>
                  <a:schemeClr val="tx1">
                    <a:lumMod val="65000"/>
                    <a:lumOff val="35000"/>
                  </a:schemeClr>
                </a:solidFill>
              </a:rPr>
              <a:t>a type of software that perform actions benefitting the end user</a:t>
            </a:r>
            <a:endParaRPr lang="en-US" sz="3200" dirty="0">
              <a:solidFill>
                <a:schemeClr val="tx1">
                  <a:lumMod val="65000"/>
                  <a:lumOff val="35000"/>
                </a:schemeClr>
              </a:solidFill>
            </a:endParaRPr>
          </a:p>
        </p:txBody>
      </p:sp>
      <p:sp>
        <p:nvSpPr>
          <p:cNvPr id="8" name="Text Placeholder 7"/>
          <p:cNvSpPr>
            <a:spLocks noGrp="1"/>
          </p:cNvSpPr>
          <p:nvPr>
            <p:ph type="body" sz="half" idx="2"/>
          </p:nvPr>
        </p:nvSpPr>
        <p:spPr>
          <a:xfrm>
            <a:off x="193506" y="2038351"/>
            <a:ext cx="4762500" cy="3660626"/>
          </a:xfrm>
        </p:spPr>
        <p:txBody>
          <a:bodyPr>
            <a:noAutofit/>
          </a:bodyPr>
          <a:lstStyle/>
          <a:p>
            <a:pPr marL="285750" indent="-285750" algn="ctr">
              <a:buFont typeface="Arial" panose="020B0604020202020204" pitchFamily="34" charset="0"/>
              <a:buChar char="•"/>
            </a:pPr>
            <a:r>
              <a:rPr lang="en-US" sz="1800" dirty="0" smtClean="0"/>
              <a:t>This type of software, opposed to their counterpart system software that interacts with the computer at the low level, provide a user an interface to perform various tasks.</a:t>
            </a:r>
          </a:p>
          <a:p>
            <a:pPr marL="285750" indent="-285750" algn="ctr">
              <a:buFont typeface="Arial" panose="020B0604020202020204" pitchFamily="34" charset="0"/>
              <a:buChar char="•"/>
            </a:pPr>
            <a:r>
              <a:rPr lang="en-US" sz="1800" dirty="0" smtClean="0"/>
              <a:t>An application software is user friendly and has a very simple to interact graphical user interface so that even a newbie will not feel alienated.</a:t>
            </a:r>
          </a:p>
          <a:p>
            <a:pPr marL="285750" indent="-285750" algn="ctr">
              <a:buFont typeface="Arial" panose="020B0604020202020204" pitchFamily="34" charset="0"/>
              <a:buChar char="•"/>
            </a:pPr>
            <a:r>
              <a:rPr lang="en-US" sz="1800" dirty="0" smtClean="0"/>
              <a:t>They are often specialized to perform a set of procedures that oriented toward a particular theme.</a:t>
            </a:r>
          </a:p>
          <a:p>
            <a:pPr marL="285750" indent="-285750" algn="ctr">
              <a:buFont typeface="Arial" panose="020B0604020202020204" pitchFamily="34" charset="0"/>
              <a:buChar char="•"/>
            </a:pPr>
            <a:r>
              <a:rPr lang="en-US" sz="1800" dirty="0" smtClean="0"/>
              <a:t>A prime example for an application software suite is: Microsoft Office.</a:t>
            </a:r>
            <a:endParaRPr lang="en-US" sz="1800" dirty="0"/>
          </a:p>
        </p:txBody>
      </p:sp>
      <p:sp>
        <p:nvSpPr>
          <p:cNvPr id="16" name="Slide Number Placeholder 7">
            <a:extLst>
              <a:ext uri="{FF2B5EF4-FFF2-40B4-BE49-F238E27FC236}">
                <a16:creationId xmlns:a16="http://schemas.microsoft.com/office/drawing/2014/main" id="{4E853D09-2599-405C-AD24-D93FEBFCE788}"/>
              </a:ext>
            </a:extLst>
          </p:cNvPr>
          <p:cNvSpPr>
            <a:spLocks noGrp="1"/>
          </p:cNvSpPr>
          <p:nvPr>
            <p:ph type="sldNum" sz="quarter" idx="4294967295"/>
          </p:nvPr>
        </p:nvSpPr>
        <p:spPr>
          <a:xfrm>
            <a:off x="9125680" y="6356350"/>
            <a:ext cx="2743200" cy="365125"/>
          </a:xfrm>
        </p:spPr>
        <p:txBody>
          <a:bodyPr/>
          <a:lstStyle/>
          <a:p>
            <a:fld id="{8C2E478F-E849-4A8C-AF1F-CBCC78A7CBFA}" type="slidenum">
              <a:rPr lang="en-US" smtClean="0"/>
              <a:pPr/>
              <a:t>5</a:t>
            </a:fld>
            <a:endParaRPr lang="en-US" dirty="0"/>
          </a:p>
        </p:txBody>
      </p:sp>
      <p:pic>
        <p:nvPicPr>
          <p:cNvPr id="7"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1"/>
          </p:nvPr>
        </p:nvPicPr>
        <p:blipFill>
          <a:blip r:embed="rId3">
            <a:extLst>
              <a:ext uri="{28A0092B-C50C-407E-A947-70E740481C1C}">
                <a14:useLocalDpi xmlns:a14="http://schemas.microsoft.com/office/drawing/2010/main" val="0"/>
              </a:ext>
            </a:extLst>
          </a:blip>
          <a:stretch>
            <a:fillRect/>
          </a:stretch>
        </p:blipFill>
        <p:spPr>
          <a:xfrm>
            <a:off x="5237510" y="714376"/>
            <a:ext cx="6872973" cy="5097178"/>
          </a:xfrm>
        </p:spPr>
      </p:pic>
      <p:sp>
        <p:nvSpPr>
          <p:cNvPr id="9" name="TextBox 8"/>
          <p:cNvSpPr txBox="1"/>
          <p:nvPr/>
        </p:nvSpPr>
        <p:spPr>
          <a:xfrm>
            <a:off x="5582195" y="5987018"/>
            <a:ext cx="5573486" cy="369332"/>
          </a:xfrm>
          <a:prstGeom prst="rect">
            <a:avLst/>
          </a:prstGeom>
          <a:noFill/>
        </p:spPr>
        <p:txBody>
          <a:bodyPr wrap="square" rtlCol="0">
            <a:spAutoFit/>
          </a:bodyPr>
          <a:lstStyle/>
          <a:p>
            <a:r>
              <a:rPr lang="en-US" dirty="0" smtClean="0"/>
              <a:t>Figure 1.1, </a:t>
            </a:r>
            <a:r>
              <a:rPr lang="en-US" dirty="0"/>
              <a:t>unsplash.com, </a:t>
            </a:r>
            <a:r>
              <a:rPr lang="en-US" dirty="0" smtClean="0"/>
              <a:t>11/04/2018, </a:t>
            </a:r>
            <a:r>
              <a:rPr lang="en-US" dirty="0" err="1" smtClean="0"/>
              <a:t>Paweł</a:t>
            </a:r>
            <a:r>
              <a:rPr lang="en-US" dirty="0" smtClean="0"/>
              <a:t> </a:t>
            </a:r>
            <a:r>
              <a:rPr lang="en-US" dirty="0" err="1"/>
              <a:t>Czerwiński</a:t>
            </a:r>
            <a:endParaRPr lang="en-US" dirty="0"/>
          </a:p>
        </p:txBody>
      </p:sp>
    </p:spTree>
    <p:extLst>
      <p:ext uri="{BB962C8B-B14F-4D97-AF65-F5344CB8AC3E}">
        <p14:creationId xmlns:p14="http://schemas.microsoft.com/office/powerpoint/2010/main" val="562941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
        <p:nvSpPr>
          <p:cNvPr id="4" name="Title 3"/>
          <p:cNvSpPr>
            <a:spLocks noGrp="1"/>
          </p:cNvSpPr>
          <p:nvPr>
            <p:ph type="title"/>
          </p:nvPr>
        </p:nvSpPr>
        <p:spPr bwMode="blackGray">
          <a:xfrm>
            <a:off x="221271" y="2876549"/>
            <a:ext cx="8135919" cy="1518665"/>
          </a:xfrm>
          <a:effectLst/>
        </p:spPr>
        <p:txBody>
          <a:bodyPr/>
          <a:lstStyle/>
          <a:p>
            <a:r>
              <a:rPr lang="en-US" sz="4800" dirty="0" smtClean="0">
                <a:ln w="10160">
                  <a:solidFill>
                    <a:schemeClr val="bg1">
                      <a:lumMod val="75000"/>
                    </a:schemeClr>
                  </a:solidFill>
                  <a:prstDash val="solid"/>
                </a:ln>
                <a:effectLst>
                  <a:outerShdw blurRad="38100" dist="22860" dir="5400000" algn="tl" rotWithShape="0">
                    <a:srgbClr val="000000">
                      <a:alpha val="30000"/>
                    </a:srgbClr>
                  </a:outerShdw>
                </a:effectLst>
              </a:rPr>
              <a:t>How can application software help Business Processing? </a:t>
            </a:r>
            <a:endParaRPr lang="en-US" sz="4800" dirty="0">
              <a:ln w="10160">
                <a:solidFill>
                  <a:schemeClr val="bg1">
                    <a:lumMod val="75000"/>
                  </a:schemeClr>
                </a:solidFill>
                <a:prstDash val="solid"/>
              </a:ln>
              <a:effectLst>
                <a:outerShdw blurRad="38100" dist="22860" dir="5400000" algn="tl" rotWithShape="0">
                  <a:srgbClr val="000000">
                    <a:alpha val="30000"/>
                  </a:srgbClr>
                </a:outerShdw>
              </a:effectLst>
            </a:endParaRP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350450" y="4395214"/>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6</a:t>
            </a:fld>
            <a:endParaRPr lang="en-US" dirty="0"/>
          </a:p>
        </p:txBody>
      </p:sp>
    </p:spTree>
    <p:extLst>
      <p:ext uri="{BB962C8B-B14F-4D97-AF65-F5344CB8AC3E}">
        <p14:creationId xmlns:p14="http://schemas.microsoft.com/office/powerpoint/2010/main" val="3262122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6964326" y="276447"/>
            <a:ext cx="5071729" cy="1780953"/>
          </a:xfrm>
        </p:spPr>
        <p:txBody>
          <a:bodyPr>
            <a:normAutofit fontScale="90000"/>
          </a:bodyPr>
          <a:lstStyle/>
          <a:p>
            <a:pPr algn="ctr"/>
            <a:r>
              <a:rPr lang="en-US" dirty="0" smtClean="0"/>
              <a:t>They allow you to automate tasks that are often stressful to perform manually</a:t>
            </a:r>
            <a:endParaRPr lang="en-US" dirty="0"/>
          </a:p>
        </p:txBody>
      </p:sp>
      <p:sp>
        <p:nvSpPr>
          <p:cNvPr id="8" name="Text Placeholder 7"/>
          <p:cNvSpPr>
            <a:spLocks noGrp="1"/>
          </p:cNvSpPr>
          <p:nvPr>
            <p:ph type="body" sz="half" idx="2"/>
          </p:nvPr>
        </p:nvSpPr>
        <p:spPr>
          <a:xfrm>
            <a:off x="7527851" y="2406770"/>
            <a:ext cx="4341029" cy="3949580"/>
          </a:xfrm>
        </p:spPr>
        <p:txBody>
          <a:bodyPr/>
          <a:lstStyle/>
          <a:p>
            <a:pPr marL="285750" indent="-285750" algn="ctr">
              <a:buFont typeface="Arial" panose="020B0604020202020204" pitchFamily="34" charset="0"/>
              <a:buChar char="•"/>
            </a:pPr>
            <a:r>
              <a:rPr lang="en-US" dirty="0" smtClean="0"/>
              <a:t>Instead of maintaining bulks of files that are very difficult to maintain, you can use application software to do it for you including the maintenance part.</a:t>
            </a:r>
          </a:p>
          <a:p>
            <a:pPr marL="285750" indent="-285750" algn="ctr">
              <a:buFont typeface="Arial" panose="020B0604020202020204" pitchFamily="34" charset="0"/>
              <a:buChar char="•"/>
            </a:pPr>
            <a:r>
              <a:rPr lang="en-US" dirty="0" smtClean="0"/>
              <a:t>Since the demand for application software increase each year, more and more features are introduced therefore automation has become the future.</a:t>
            </a:r>
          </a:p>
          <a:p>
            <a:pPr marL="285750" indent="-285750" algn="ctr">
              <a:buFont typeface="Arial" panose="020B0604020202020204" pitchFamily="34" charset="0"/>
              <a:buChar char="•"/>
            </a:pPr>
            <a:r>
              <a:rPr lang="en-US" dirty="0" smtClean="0"/>
              <a:t>Manually maintaining files is not only stressful, doing so exposes us to human error. An application software can handle these human errors for us.</a:t>
            </a:r>
            <a:endParaRPr lang="en-US" dirty="0"/>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7</a:t>
            </a:fld>
            <a:endParaRPr lang="en-US" dirty="0"/>
          </a:p>
        </p:txBody>
      </p:sp>
      <p:pic>
        <p:nvPicPr>
          <p:cNvPr id="10"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94435" y="1267933"/>
            <a:ext cx="7369618" cy="4367181"/>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pic>
      <p:sp>
        <p:nvSpPr>
          <p:cNvPr id="6" name="TextBox 5"/>
          <p:cNvSpPr txBox="1"/>
          <p:nvPr/>
        </p:nvSpPr>
        <p:spPr>
          <a:xfrm>
            <a:off x="809898" y="6356350"/>
            <a:ext cx="5573486" cy="369332"/>
          </a:xfrm>
          <a:prstGeom prst="rect">
            <a:avLst/>
          </a:prstGeom>
          <a:noFill/>
        </p:spPr>
        <p:txBody>
          <a:bodyPr wrap="square" rtlCol="0">
            <a:spAutoFit/>
          </a:bodyPr>
          <a:lstStyle/>
          <a:p>
            <a:r>
              <a:rPr lang="en-US" dirty="0" smtClean="0"/>
              <a:t>Figure 1.2, </a:t>
            </a:r>
            <a:r>
              <a:rPr lang="en-US" dirty="0"/>
              <a:t>unsplash.com, </a:t>
            </a:r>
            <a:r>
              <a:rPr lang="en-US" dirty="0" smtClean="0"/>
              <a:t>12/08/2016, Cristina </a:t>
            </a:r>
            <a:r>
              <a:rPr lang="en-US" dirty="0" err="1" smtClean="0"/>
              <a:t>Gotardi</a:t>
            </a:r>
            <a:endParaRPr lang="en-US" dirty="0"/>
          </a:p>
        </p:txBody>
      </p:sp>
    </p:spTree>
    <p:extLst>
      <p:ext uri="{BB962C8B-B14F-4D97-AF65-F5344CB8AC3E}">
        <p14:creationId xmlns:p14="http://schemas.microsoft.com/office/powerpoint/2010/main" val="1451314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0FEF81CE-5738-455D-9503-39AD533BFE6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
            <a:ext cx="12192000" cy="6858001"/>
          </a:xfrm>
        </p:spPr>
      </p:pic>
      <p:sp>
        <p:nvSpPr>
          <p:cNvPr id="4" name="Title 3"/>
          <p:cNvSpPr>
            <a:spLocks noGrp="1"/>
          </p:cNvSpPr>
          <p:nvPr>
            <p:ph type="title"/>
          </p:nvPr>
        </p:nvSpPr>
        <p:spPr bwMode="blackGray">
          <a:xfrm>
            <a:off x="221271" y="2876549"/>
            <a:ext cx="8135919" cy="1518665"/>
          </a:xfrm>
          <a:effectLst/>
        </p:spPr>
        <p:txBody>
          <a:bodyPr/>
          <a:lstStyle/>
          <a:p>
            <a:r>
              <a:rPr lang="en-US" sz="4800" dirty="0" smtClean="0">
                <a:ln w="10160">
                  <a:solidFill>
                    <a:schemeClr val="bg1">
                      <a:lumMod val="75000"/>
                    </a:schemeClr>
                  </a:solidFill>
                  <a:prstDash val="solid"/>
                </a:ln>
                <a:effectLst>
                  <a:outerShdw blurRad="38100" dist="22860" dir="5400000" algn="tl" rotWithShape="0">
                    <a:srgbClr val="000000">
                      <a:alpha val="30000"/>
                    </a:srgbClr>
                  </a:outerShdw>
                </a:effectLst>
              </a:rPr>
              <a:t>Types of application software &amp; their pros/cons</a:t>
            </a:r>
            <a:endParaRPr lang="en-US" sz="4800" dirty="0">
              <a:ln w="10160">
                <a:solidFill>
                  <a:schemeClr val="bg1">
                    <a:lumMod val="75000"/>
                  </a:schemeClr>
                </a:solidFill>
                <a:prstDash val="solid"/>
              </a:ln>
              <a:effectLst>
                <a:outerShdw blurRad="38100" dist="22860" dir="5400000" algn="tl" rotWithShape="0">
                  <a:srgbClr val="000000">
                    <a:alpha val="30000"/>
                  </a:srgbClr>
                </a:outerShdw>
              </a:effectLst>
            </a:endParaRPr>
          </a:p>
        </p:txBody>
      </p:sp>
      <p:cxnSp>
        <p:nvCxnSpPr>
          <p:cNvPr id="14" name="Straight Connector 13" descr="Divider line">
            <a:extLst>
              <a:ext uri="{FF2B5EF4-FFF2-40B4-BE49-F238E27FC236}">
                <a16:creationId xmlns:a16="http://schemas.microsoft.com/office/drawing/2014/main" id="{3FEF4EBC-B646-41B8-852F-28E73136DE22}"/>
              </a:ext>
            </a:extLst>
          </p:cNvPr>
          <p:cNvCxnSpPr>
            <a:cxnSpLocks/>
          </p:cNvCxnSpPr>
          <p:nvPr/>
        </p:nvCxnSpPr>
        <p:spPr>
          <a:xfrm>
            <a:off x="350450" y="4395214"/>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C0F1EA83-36D1-42E1-BECF-55759DD79FBC}"/>
              </a:ext>
            </a:extLst>
          </p:cNvPr>
          <p:cNvSpPr>
            <a:spLocks noGrp="1"/>
          </p:cNvSpPr>
          <p:nvPr>
            <p:ph type="sldNum" sz="quarter" idx="15"/>
          </p:nvPr>
        </p:nvSpPr>
        <p:spPr>
          <a:xfrm>
            <a:off x="9125680" y="6356350"/>
            <a:ext cx="2743200" cy="365125"/>
          </a:xfrm>
        </p:spPr>
        <p:txBody>
          <a:bodyPr/>
          <a:lstStyle/>
          <a:p>
            <a:fld id="{45C00377-489B-40EC-B059-26BDDD2E89B9}" type="slidenum">
              <a:rPr lang="en-US" smtClean="0"/>
              <a:t>8</a:t>
            </a:fld>
            <a:endParaRPr lang="en-US" dirty="0"/>
          </a:p>
        </p:txBody>
      </p:sp>
    </p:spTree>
    <p:extLst>
      <p:ext uri="{BB962C8B-B14F-4D97-AF65-F5344CB8AC3E}">
        <p14:creationId xmlns:p14="http://schemas.microsoft.com/office/powerpoint/2010/main" val="194827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6964326" y="276447"/>
            <a:ext cx="5071729" cy="1780953"/>
          </a:xfrm>
        </p:spPr>
        <p:txBody>
          <a:bodyPr>
            <a:normAutofit fontScale="90000"/>
          </a:bodyPr>
          <a:lstStyle/>
          <a:p>
            <a:pPr algn="ctr"/>
            <a:r>
              <a:rPr lang="en-US" dirty="0" smtClean="0"/>
              <a:t>Word processing – Move away from bulky folders to clean virtual files!</a:t>
            </a:r>
            <a:endParaRPr lang="en-US" dirty="0"/>
          </a:p>
        </p:txBody>
      </p:sp>
      <p:sp>
        <p:nvSpPr>
          <p:cNvPr id="8" name="Text Placeholder 7"/>
          <p:cNvSpPr>
            <a:spLocks noGrp="1"/>
          </p:cNvSpPr>
          <p:nvPr>
            <p:ph type="body" sz="half" idx="2"/>
          </p:nvPr>
        </p:nvSpPr>
        <p:spPr>
          <a:xfrm>
            <a:off x="7304567" y="2057400"/>
            <a:ext cx="4564313" cy="4298950"/>
          </a:xfrm>
        </p:spPr>
        <p:txBody>
          <a:bodyPr>
            <a:normAutofit/>
          </a:bodyPr>
          <a:lstStyle/>
          <a:p>
            <a:pPr marL="285750" indent="-285750" algn="l">
              <a:buFont typeface="Arial" panose="020B0604020202020204" pitchFamily="34" charset="0"/>
              <a:buChar char="•"/>
            </a:pPr>
            <a:r>
              <a:rPr lang="en-US" dirty="0" smtClean="0"/>
              <a:t>Word processing application software target the demand of maintaining documents like business letters, memos, reports, policies, standards etc.</a:t>
            </a:r>
          </a:p>
          <a:p>
            <a:pPr marL="285750" indent="-285750" algn="l">
              <a:buFont typeface="Arial" panose="020B0604020202020204" pitchFamily="34" charset="0"/>
              <a:buChar char="•"/>
            </a:pPr>
            <a:r>
              <a:rPr lang="en-US" dirty="0" smtClean="0"/>
              <a:t>It is extremely difficult to maintain these documents or much worse make changes to them manually.</a:t>
            </a:r>
          </a:p>
          <a:p>
            <a:pPr marL="285750" indent="-285750" algn="l">
              <a:buFont typeface="Arial" panose="020B0604020202020204" pitchFamily="34" charset="0"/>
              <a:buChar char="•"/>
            </a:pPr>
            <a:r>
              <a:rPr lang="en-US" dirty="0" smtClean="0"/>
              <a:t>But with a word processing software, it is just a couple of clicks, provided you have a decent typing speed employees will be able to double or even triple the amount of work they do per day.</a:t>
            </a:r>
          </a:p>
          <a:p>
            <a:pPr marL="285750" indent="-285750" algn="l">
              <a:buFont typeface="Arial" panose="020B0604020202020204" pitchFamily="34" charset="0"/>
              <a:buChar char="•"/>
            </a:pPr>
            <a:r>
              <a:rPr lang="en-US" dirty="0" smtClean="0"/>
              <a:t>Microsoft Office Word is the most famous and versatile word processing software in the business industry. </a:t>
            </a:r>
            <a:endParaRPr lang="en-US" dirty="0"/>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9</a:t>
            </a:fld>
            <a:endParaRPr lang="en-US" dirty="0"/>
          </a:p>
        </p:txBody>
      </p:sp>
      <p:pic>
        <p:nvPicPr>
          <p:cNvPr id="10" name="Picture Placeholder 6">
            <a:extLst>
              <a:ext uri="{FF2B5EF4-FFF2-40B4-BE49-F238E27FC236}">
                <a16:creationId xmlns:a16="http://schemas.microsoft.com/office/drawing/2014/main" id="{D662FAC5-0BC5-3A42-B5EC-06C23DD29F9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tretch>
            <a:fillRect/>
          </a:stretch>
        </p:blipFill>
        <p:spPr>
          <a:xfrm>
            <a:off x="0" y="893135"/>
            <a:ext cx="7304567" cy="4874341"/>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pic>
      <p:sp>
        <p:nvSpPr>
          <p:cNvPr id="6" name="TextBox 5"/>
          <p:cNvSpPr txBox="1"/>
          <p:nvPr/>
        </p:nvSpPr>
        <p:spPr>
          <a:xfrm>
            <a:off x="809898" y="6356350"/>
            <a:ext cx="5573486" cy="369332"/>
          </a:xfrm>
          <a:prstGeom prst="rect">
            <a:avLst/>
          </a:prstGeom>
          <a:noFill/>
        </p:spPr>
        <p:txBody>
          <a:bodyPr wrap="square" rtlCol="0">
            <a:spAutoFit/>
          </a:bodyPr>
          <a:lstStyle/>
          <a:p>
            <a:r>
              <a:rPr lang="en-US" dirty="0" smtClean="0"/>
              <a:t>Figure 1.3, </a:t>
            </a:r>
            <a:r>
              <a:rPr lang="en-US" dirty="0"/>
              <a:t>unsplash.com, </a:t>
            </a:r>
            <a:r>
              <a:rPr lang="en-US" dirty="0" smtClean="0"/>
              <a:t>23/09/2017, George </a:t>
            </a:r>
            <a:r>
              <a:rPr lang="en-US" dirty="0" err="1" smtClean="0"/>
              <a:t>Hiles</a:t>
            </a:r>
            <a:endParaRPr lang="en-US" dirty="0"/>
          </a:p>
        </p:txBody>
      </p:sp>
    </p:spTree>
    <p:extLst>
      <p:ext uri="{BB962C8B-B14F-4D97-AF65-F5344CB8AC3E}">
        <p14:creationId xmlns:p14="http://schemas.microsoft.com/office/powerpoint/2010/main" val="3408614807"/>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nter_Template_AS - v5.potx" id="{C015AB26-ADC1-4682-970F-344546D64786}" vid="{6C8412DC-6F53-4CDC-BBD3-B7ECD00541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TF33670525</Template>
  <TotalTime>0</TotalTime>
  <Words>1939</Words>
  <Application>Microsoft Office PowerPoint</Application>
  <PresentationFormat>Widescreen</PresentationFormat>
  <Paragraphs>160</Paragraphs>
  <Slides>14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Bebas</vt:lpstr>
      <vt:lpstr>Calibri</vt:lpstr>
      <vt:lpstr>Calibri Light</vt:lpstr>
      <vt:lpstr>Courier New</vt:lpstr>
      <vt:lpstr>Gill Sans</vt:lpstr>
      <vt:lpstr>Wingdings</vt:lpstr>
      <vt:lpstr>Office Theme</vt:lpstr>
      <vt:lpstr>Application software in Business Processing</vt:lpstr>
      <vt:lpstr>What is Business Intelligence?</vt:lpstr>
      <vt:lpstr>A process that involves the usage of technologies to analyze and present data</vt:lpstr>
      <vt:lpstr>What is an application software?</vt:lpstr>
      <vt:lpstr>a type of software that perform actions benefitting the end user</vt:lpstr>
      <vt:lpstr>How can application software help Business Processing? </vt:lpstr>
      <vt:lpstr>They allow you to automate tasks that are often stressful to perform manually</vt:lpstr>
      <vt:lpstr>Types of application software &amp; their pros/cons</vt:lpstr>
      <vt:lpstr>Word processing – Move away from bulky folders to clean virtual files!</vt:lpstr>
      <vt:lpstr>Large Image slide</vt:lpstr>
      <vt:lpstr>Data, analytics and decisions</vt:lpstr>
      <vt:lpstr>Database management systems</vt:lpstr>
      <vt:lpstr>Spreadsheets – visualize, accounting, aggregation all in one place!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2019-02-13T15:40:25Z</dcterms:created>
  <dcterms:modified xsi:type="dcterms:W3CDTF">2019-06-27T11:03:20Z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2018-08-01T19:01:31.0731005Z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